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313" r:id="rId2"/>
    <p:sldId id="307" r:id="rId3"/>
    <p:sldId id="314" r:id="rId4"/>
    <p:sldId id="323" r:id="rId5"/>
    <p:sldId id="310" r:id="rId6"/>
    <p:sldId id="315" r:id="rId7"/>
    <p:sldId id="316" r:id="rId8"/>
    <p:sldId id="317" r:id="rId9"/>
    <p:sldId id="318" r:id="rId10"/>
    <p:sldId id="301" r:id="rId11"/>
    <p:sldId id="308" r:id="rId12"/>
    <p:sldId id="324" r:id="rId13"/>
    <p:sldId id="311" r:id="rId14"/>
    <p:sldId id="325" r:id="rId15"/>
    <p:sldId id="298" r:id="rId16"/>
    <p:sldId id="326" r:id="rId17"/>
    <p:sldId id="312" r:id="rId18"/>
    <p:sldId id="327" r:id="rId19"/>
    <p:sldId id="305" r:id="rId20"/>
    <p:sldId id="328" r:id="rId21"/>
    <p:sldId id="258" r:id="rId22"/>
    <p:sldId id="322" r:id="rId23"/>
    <p:sldId id="319" r:id="rId24"/>
    <p:sldId id="329" r:id="rId25"/>
    <p:sldId id="320" r:id="rId26"/>
    <p:sldId id="32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Belska" initials="KB" lastIdx="6" clrIdx="0">
    <p:extLst>
      <p:ext uri="{19B8F6BF-5375-455C-9EA6-DF929625EA0E}">
        <p15:presenceInfo xmlns:p15="http://schemas.microsoft.com/office/powerpoint/2012/main" userId="S-1-5-21-4178039843-953764784-142691184-1806" providerId="AD"/>
      </p:ext>
    </p:extLst>
  </p:cmAuthor>
  <p:cmAuthor id="2" name="Ruth Danzeisen" initials="RD" lastIdx="7" clrIdx="1">
    <p:extLst>
      <p:ext uri="{19B8F6BF-5375-455C-9EA6-DF929625EA0E}">
        <p15:presenceInfo xmlns:p15="http://schemas.microsoft.com/office/powerpoint/2012/main" userId="S::RDanzeisen@thecdi.com::ed9afa7b-01cf-4b12-88dd-ef4170457700" providerId="AD"/>
      </p:ext>
    </p:extLst>
  </p:cmAuthor>
  <p:cmAuthor id="3" name="Vanessa Viegas" initials="VV" lastIdx="14" clrIdx="2">
    <p:extLst>
      <p:ext uri="{19B8F6BF-5375-455C-9EA6-DF929625EA0E}">
        <p15:presenceInfo xmlns:p15="http://schemas.microsoft.com/office/powerpoint/2012/main" userId="S::vviegas@thecdi.com::878b97e8-b108-4083-973f-16dcba48ee9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66"/>
    <a:srgbClr val="000000"/>
    <a:srgbClr val="FF33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DA9DFF-2D2F-4C30-9C2B-3EACE9FEADCB}" v="3" dt="2021-02-21T16:52:46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86912" autoAdjust="0"/>
  </p:normalViewPr>
  <p:slideViewPr>
    <p:cSldViewPr snapToGrid="0">
      <p:cViewPr varScale="1">
        <p:scale>
          <a:sx n="57" d="100"/>
          <a:sy n="57" d="100"/>
        </p:scale>
        <p:origin x="492" y="42"/>
      </p:cViewPr>
      <p:guideLst/>
    </p:cSldViewPr>
  </p:slideViewPr>
  <p:outlineViewPr>
    <p:cViewPr>
      <p:scale>
        <a:sx n="33" d="100"/>
        <a:sy n="33" d="100"/>
      </p:scale>
      <p:origin x="0" y="-674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th Danzeisen" userId="ed9afa7b-01cf-4b12-88dd-ef4170457700" providerId="ADAL" clId="{D5DA9DFF-2D2F-4C30-9C2B-3EACE9FEADCB}"/>
    <pc:docChg chg="undo custSel modSld">
      <pc:chgData name="Ruth Danzeisen" userId="ed9afa7b-01cf-4b12-88dd-ef4170457700" providerId="ADAL" clId="{D5DA9DFF-2D2F-4C30-9C2B-3EACE9FEADCB}" dt="2021-02-22T11:15:42.686" v="522" actId="1035"/>
      <pc:docMkLst>
        <pc:docMk/>
      </pc:docMkLst>
      <pc:sldChg chg="modSp mod">
        <pc:chgData name="Ruth Danzeisen" userId="ed9afa7b-01cf-4b12-88dd-ef4170457700" providerId="ADAL" clId="{D5DA9DFF-2D2F-4C30-9C2B-3EACE9FEADCB}" dt="2021-02-21T16:38:33.699" v="394" actId="403"/>
        <pc:sldMkLst>
          <pc:docMk/>
          <pc:sldMk cId="680907635" sldId="313"/>
        </pc:sldMkLst>
        <pc:spChg chg="mod">
          <ac:chgData name="Ruth Danzeisen" userId="ed9afa7b-01cf-4b12-88dd-ef4170457700" providerId="ADAL" clId="{D5DA9DFF-2D2F-4C30-9C2B-3EACE9FEADCB}" dt="2021-02-21T16:38:33.699" v="394" actId="403"/>
          <ac:spMkLst>
            <pc:docMk/>
            <pc:sldMk cId="680907635" sldId="313"/>
            <ac:spMk id="2" creationId="{4F9A6CFD-2AF8-49DA-A4D6-78150CB49449}"/>
          </ac:spMkLst>
        </pc:spChg>
      </pc:sldChg>
      <pc:sldChg chg="delSp mod">
        <pc:chgData name="Ruth Danzeisen" userId="ed9afa7b-01cf-4b12-88dd-ef4170457700" providerId="ADAL" clId="{D5DA9DFF-2D2F-4C30-9C2B-3EACE9FEADCB}" dt="2021-02-21T16:35:27.346" v="380" actId="478"/>
        <pc:sldMkLst>
          <pc:docMk/>
          <pc:sldMk cId="87395823" sldId="320"/>
        </pc:sldMkLst>
        <pc:spChg chg="del">
          <ac:chgData name="Ruth Danzeisen" userId="ed9afa7b-01cf-4b12-88dd-ef4170457700" providerId="ADAL" clId="{D5DA9DFF-2D2F-4C30-9C2B-3EACE9FEADCB}" dt="2021-02-21T16:35:27.346" v="380" actId="478"/>
          <ac:spMkLst>
            <pc:docMk/>
            <pc:sldMk cId="87395823" sldId="320"/>
            <ac:spMk id="5" creationId="{E1382AAF-8BE5-4092-BDD2-F972450ACBB3}"/>
          </ac:spMkLst>
        </pc:spChg>
      </pc:sldChg>
      <pc:sldChg chg="modSp mod">
        <pc:chgData name="Ruth Danzeisen" userId="ed9afa7b-01cf-4b12-88dd-ef4170457700" providerId="ADAL" clId="{D5DA9DFF-2D2F-4C30-9C2B-3EACE9FEADCB}" dt="2021-02-21T16:49:21.603" v="446" actId="404"/>
        <pc:sldMkLst>
          <pc:docMk/>
          <pc:sldMk cId="147414901" sldId="326"/>
        </pc:sldMkLst>
        <pc:spChg chg="mod">
          <ac:chgData name="Ruth Danzeisen" userId="ed9afa7b-01cf-4b12-88dd-ef4170457700" providerId="ADAL" clId="{D5DA9DFF-2D2F-4C30-9C2B-3EACE9FEADCB}" dt="2021-02-21T16:49:21.603" v="446" actId="404"/>
          <ac:spMkLst>
            <pc:docMk/>
            <pc:sldMk cId="147414901" sldId="326"/>
            <ac:spMk id="10" creationId="{F9414028-F65C-4CE7-A820-AF5320A59039}"/>
          </ac:spMkLst>
        </pc:spChg>
      </pc:sldChg>
      <pc:sldChg chg="addSp delSp modSp mod delCm">
        <pc:chgData name="Ruth Danzeisen" userId="ed9afa7b-01cf-4b12-88dd-ef4170457700" providerId="ADAL" clId="{D5DA9DFF-2D2F-4C30-9C2B-3EACE9FEADCB}" dt="2021-02-22T11:15:42.686" v="522" actId="1035"/>
        <pc:sldMkLst>
          <pc:docMk/>
          <pc:sldMk cId="2193554921" sldId="329"/>
        </pc:sldMkLst>
        <pc:spChg chg="add mod">
          <ac:chgData name="Ruth Danzeisen" userId="ed9afa7b-01cf-4b12-88dd-ef4170457700" providerId="ADAL" clId="{D5DA9DFF-2D2F-4C30-9C2B-3EACE9FEADCB}" dt="2021-02-21T16:52:46.159" v="476" actId="164"/>
          <ac:spMkLst>
            <pc:docMk/>
            <pc:sldMk cId="2193554921" sldId="329"/>
            <ac:spMk id="8" creationId="{4A1784ED-C22E-43AF-A5A6-788EA8AD4AA8}"/>
          </ac:spMkLst>
        </pc:spChg>
        <pc:spChg chg="mod">
          <ac:chgData name="Ruth Danzeisen" userId="ed9afa7b-01cf-4b12-88dd-ef4170457700" providerId="ADAL" clId="{D5DA9DFF-2D2F-4C30-9C2B-3EACE9FEADCB}" dt="2021-02-21T16:55:02.822" v="500" actId="1036"/>
          <ac:spMkLst>
            <pc:docMk/>
            <pc:sldMk cId="2193554921" sldId="329"/>
            <ac:spMk id="14" creationId="{47A2154A-E3A2-4B1C-9A9A-D3A8B7D3D70A}"/>
          </ac:spMkLst>
        </pc:spChg>
        <pc:grpChg chg="add mod">
          <ac:chgData name="Ruth Danzeisen" userId="ed9afa7b-01cf-4b12-88dd-ef4170457700" providerId="ADAL" clId="{D5DA9DFF-2D2F-4C30-9C2B-3EACE9FEADCB}" dt="2021-02-22T11:15:42.686" v="522" actId="1035"/>
          <ac:grpSpMkLst>
            <pc:docMk/>
            <pc:sldMk cId="2193554921" sldId="329"/>
            <ac:grpSpMk id="10" creationId="{B19756B4-F3BB-43C4-AB8E-024492679D64}"/>
          </ac:grpSpMkLst>
        </pc:grpChg>
        <pc:picChg chg="add del mod ord modCrop">
          <ac:chgData name="Ruth Danzeisen" userId="ed9afa7b-01cf-4b12-88dd-ef4170457700" providerId="ADAL" clId="{D5DA9DFF-2D2F-4C30-9C2B-3EACE9FEADCB}" dt="2021-02-21T16:50:04.298" v="448" actId="478"/>
          <ac:picMkLst>
            <pc:docMk/>
            <pc:sldMk cId="2193554921" sldId="329"/>
            <ac:picMk id="3" creationId="{170076C5-52E0-48B2-827A-D3348BA04AC9}"/>
          </ac:picMkLst>
        </pc:picChg>
        <pc:picChg chg="add mod modCrop">
          <ac:chgData name="Ruth Danzeisen" userId="ed9afa7b-01cf-4b12-88dd-ef4170457700" providerId="ADAL" clId="{D5DA9DFF-2D2F-4C30-9C2B-3EACE9FEADCB}" dt="2021-02-21T16:52:46.159" v="476" actId="164"/>
          <ac:picMkLst>
            <pc:docMk/>
            <pc:sldMk cId="2193554921" sldId="329"/>
            <ac:picMk id="6" creationId="{F4CBB698-DE5D-451E-A812-6B74295D9BCF}"/>
          </ac:picMkLst>
        </pc:picChg>
        <pc:picChg chg="del mod">
          <ac:chgData name="Ruth Danzeisen" userId="ed9afa7b-01cf-4b12-88dd-ef4170457700" providerId="ADAL" clId="{D5DA9DFF-2D2F-4C30-9C2B-3EACE9FEADCB}" dt="2021-02-21T16:29:58.479" v="290" actId="478"/>
          <ac:picMkLst>
            <pc:docMk/>
            <pc:sldMk cId="2193554921" sldId="329"/>
            <ac:picMk id="9" creationId="{AAF75BF3-9A3B-4B5F-9BFF-900422D0184C}"/>
          </ac:picMkLst>
        </pc:picChg>
        <pc:picChg chg="mod modCrop">
          <ac:chgData name="Ruth Danzeisen" userId="ed9afa7b-01cf-4b12-88dd-ef4170457700" providerId="ADAL" clId="{D5DA9DFF-2D2F-4C30-9C2B-3EACE9FEADCB}" dt="2021-02-22T11:15:42.686" v="522" actId="1035"/>
          <ac:picMkLst>
            <pc:docMk/>
            <pc:sldMk cId="2193554921" sldId="329"/>
            <ac:picMk id="11" creationId="{6FF13629-80EE-44DC-B2C3-CAF68B3BD06B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2-19T09:05:59.170" idx="9">
    <p:pos x="10" y="10"/>
    <p:text>Just wanted to 'fill-in' the non-coloured RA cells.</p:text>
    <p:extLst>
      <p:ext uri="{C676402C-5697-4E1C-873F-D02D1690AC5C}">
        <p15:threadingInfo xmlns:p15="http://schemas.microsoft.com/office/powerpoint/2012/main" timeZoneBias="0"/>
      </p:ext>
    </p:extLst>
  </p:cm>
  <p:cm authorId="3" dt="2021-02-19T09:08:18.465" idx="10">
    <p:pos x="10" y="146"/>
    <p:text>added the interstitial result for Co sulphide - keep or delete ?</p:text>
    <p:extLst>
      <p:ext uri="{C676402C-5697-4E1C-873F-D02D1690AC5C}">
        <p15:threadingInfo xmlns:p15="http://schemas.microsoft.com/office/powerpoint/2012/main" timeZoneBias="0">
          <p15:parentCm authorId="3" idx="9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80306-BC83-4AE5-B575-F05FED0CF327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1E975-ED7D-4566-8569-A75BF23CB9A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42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Kobaltkoritnigit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= (</a:t>
            </a:r>
            <a:r>
              <a:rPr lang="de-DE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Co,Zn</a:t>
            </a:r>
            <a:r>
              <a:rPr lang="de-DE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)(HAsO4) · H2O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975-ED7D-4566-8569-A75BF23CB9A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463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975-ED7D-4566-8569-A75BF23CB9A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36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975-ED7D-4566-8569-A75BF23CB9A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024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 polymorphonuclear neutrophils (PMN) levels increase at mid and high dose </a:t>
            </a:r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975-ED7D-4566-8569-A75BF23CB9A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11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975-ED7D-4566-8569-A75BF23CB9A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781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Kobaltsinter =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Calcit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(CaCO</a:t>
            </a:r>
            <a:r>
              <a:rPr lang="en-GB" sz="1800" baseline="-25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containing Co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975-ED7D-4566-8569-A75BF23CB9A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7925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effectLst/>
              </a:rPr>
              <a:t>Erythrin =</a:t>
            </a:r>
            <a:r>
              <a:rPr lang="de-DE" baseline="0" dirty="0">
                <a:effectLst/>
              </a:rPr>
              <a:t> </a:t>
            </a:r>
            <a:r>
              <a:rPr lang="de-DE" dirty="0">
                <a:effectLst/>
              </a:rPr>
              <a:t>Co</a:t>
            </a:r>
            <a:r>
              <a:rPr lang="de-DE" baseline="-25000" dirty="0">
                <a:effectLst/>
              </a:rPr>
              <a:t>3</a:t>
            </a:r>
            <a:r>
              <a:rPr lang="de-DE" dirty="0">
                <a:effectLst/>
              </a:rPr>
              <a:t>[AsO</a:t>
            </a:r>
            <a:r>
              <a:rPr lang="de-DE" baseline="-25000" dirty="0">
                <a:effectLst/>
              </a:rPr>
              <a:t>4</a:t>
            </a:r>
            <a:r>
              <a:rPr lang="de-DE" dirty="0">
                <a:effectLst/>
              </a:rPr>
              <a:t>]</a:t>
            </a:r>
            <a:r>
              <a:rPr lang="de-DE" baseline="-25000" dirty="0">
                <a:effectLst/>
              </a:rPr>
              <a:t>2</a:t>
            </a:r>
            <a:r>
              <a:rPr lang="de-DE" dirty="0">
                <a:effectLst/>
              </a:rPr>
              <a:t>·8H</a:t>
            </a:r>
            <a:r>
              <a:rPr lang="de-DE" baseline="-25000" dirty="0">
                <a:effectLst/>
              </a:rPr>
              <a:t>2</a:t>
            </a:r>
            <a:r>
              <a:rPr lang="de-DE" dirty="0">
                <a:effectLst/>
              </a:rPr>
              <a:t>O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1E975-ED7D-4566-8569-A75BF23CB9A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67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EB0F4A-60CC-4B9C-84AB-E63339EE4BD2}"/>
              </a:ext>
            </a:extLst>
          </p:cNvPr>
          <p:cNvSpPr/>
          <p:nvPr userDrawn="1"/>
        </p:nvSpPr>
        <p:spPr>
          <a:xfrm>
            <a:off x="4550735" y="0"/>
            <a:ext cx="7641265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4259" y="2099733"/>
            <a:ext cx="4866353" cy="2677648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14259" y="4777380"/>
            <a:ext cx="486635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1"/>
                </a:solidFill>
                <a:latin typeface="Muli" panose="000005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C87F32-DBD2-42D0-8384-B40A84227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2A253B6-1534-4D15-9F0F-C877EC11625D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2AB329-D6B6-4FA5-AFDE-9E8BA08C7856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0" name="Picture 19" descr="A close up of a logo&#10;&#10;Description automatically generated">
              <a:extLst>
                <a:ext uri="{FF2B5EF4-FFF2-40B4-BE49-F238E27FC236}">
                  <a16:creationId xmlns:a16="http://schemas.microsoft.com/office/drawing/2014/main" id="{4F65D871-E253-4F9E-A370-31374BC2C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80522E9-DD15-4069-849B-3E6994E63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186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550735"/>
            <a:ext cx="9679621" cy="982677"/>
          </a:xfrm>
        </p:spPr>
        <p:txBody>
          <a:bodyPr anchor="b">
            <a:normAutofit/>
          </a:bodyPr>
          <a:lstStyle>
            <a:lvl1pPr algn="l">
              <a:defRPr sz="2400" b="0"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967962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9679620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7CDDE4-33AB-4AC2-B336-BFD2A9ACA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090DD05-F342-4B9A-A4CB-54E1744BBD11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1422C09-0E20-428D-85DA-453340E87EB8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EF9C2640-A455-41AA-A400-243BA3E7D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1D9839B-037F-4D49-B599-A1A1A777A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5A79C1E-ECF7-4879-A401-B046D8C95155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720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298" y="510364"/>
            <a:ext cx="10356111" cy="193280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46298" y="2764465"/>
            <a:ext cx="10356111" cy="325533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F5D6A3-2D10-4284-8BFB-FDBDF300C9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3E4D04-1487-4656-A4DB-20062C037E44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75FE008-2F9C-4BCA-BBF0-498984E767A5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61CC905A-B21D-4DE6-9896-1B7EA25C1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72E3342-FEE5-4F49-AE2E-C906A0501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FF069343-7A33-42C4-AC86-7402957A8E2B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519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ED0D290-EED5-49F4-B96E-4C8EAEF0C2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DB8353E-D368-472B-99BF-31275041E7DC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FCAF5C0-F651-4792-8798-AF3567454296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7" name="Picture 26" descr="A close up of a logo&#10;&#10;Description automatically generated">
              <a:extLst>
                <a:ext uri="{FF2B5EF4-FFF2-40B4-BE49-F238E27FC236}">
                  <a16:creationId xmlns:a16="http://schemas.microsoft.com/office/drawing/2014/main" id="{1A33E249-AB2F-46A4-8DED-150F922EE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2F21C32-65C7-46EE-BD5E-F4739F628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97BFFFCF-7292-4165-B299-B2D6A5B9233B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146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DF5C7B-ED59-4E08-9BFA-9CB8369CA0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4D7746B-4F16-43A7-843D-B3AFE0CC0293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C5382F-E1B5-47DD-B92D-CE96C989CA83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2" name="Picture 21" descr="A close up of a logo&#10;&#10;Description automatically generated">
              <a:extLst>
                <a:ext uri="{FF2B5EF4-FFF2-40B4-BE49-F238E27FC236}">
                  <a16:creationId xmlns:a16="http://schemas.microsoft.com/office/drawing/2014/main" id="{0290F114-4F41-47FE-B6C5-D97170F51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9DAE598-49CC-4AD3-B935-9842018C2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795EACE3-A5CC-4A8F-9A1F-3CFC0083E2A6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59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489098"/>
            <a:ext cx="10696354" cy="808762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17" y="1733107"/>
            <a:ext cx="3402418" cy="14604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91114" y="3193561"/>
            <a:ext cx="3402414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05301" y="1733107"/>
            <a:ext cx="3352800" cy="144665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05301" y="3193561"/>
            <a:ext cx="335280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1733107"/>
            <a:ext cx="3500768" cy="146045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500763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3703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379911"/>
            <a:ext cx="10696354" cy="91794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16" y="4532845"/>
            <a:ext cx="3514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91116" y="1796902"/>
            <a:ext cx="3514274" cy="23981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115" y="5109107"/>
            <a:ext cx="351427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6940" y="4532846"/>
            <a:ext cx="3413912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6940" y="1796902"/>
            <a:ext cx="3416603" cy="23981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6938" y="5184002"/>
            <a:ext cx="3413911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163029" y="4532847"/>
            <a:ext cx="322443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0" y="1796902"/>
            <a:ext cx="3224439" cy="23981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163026" y="5184001"/>
            <a:ext cx="3224439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84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>
            <a:lvl1pPr>
              <a:defRPr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>
            <a:lvl1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554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>
            <a:lvl1pPr>
              <a:defRPr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>
            <a:lvl1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C6BD619-0C06-43E3-8050-D131B98B3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5DC5965-F01E-4C69-A2A0-5C3DF6028A2C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B77C9EF-C680-4E1E-ACD1-CD3559FE218B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99CE4A2B-509D-40EA-95B1-D470BDCF0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0457736-AD6F-4A53-B230-80C6267FE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BD0342C-A545-4351-9A14-CF6B2F7E9172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761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457200"/>
            <a:ext cx="10696354" cy="84066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637415"/>
            <a:ext cx="10696354" cy="4382386"/>
          </a:xfrm>
        </p:spPr>
        <p:txBody>
          <a:bodyPr/>
          <a:lstStyle>
            <a:lvl1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4790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606" y="861237"/>
            <a:ext cx="4655374" cy="4880344"/>
          </a:xfrm>
        </p:spPr>
        <p:txBody>
          <a:bodyPr anchor="ctr"/>
          <a:lstStyle>
            <a:lvl1pPr algn="l">
              <a:defRPr sz="4000" b="0" cap="none"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2847" y="861236"/>
            <a:ext cx="5274197" cy="488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49B97F-B2A2-486D-BEC4-D3F696C321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336E505B-D025-4B32-9121-2A493BD1E35A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88AB5FF-1CBC-4734-83A1-941056191807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3" name="Picture 22" descr="A close up of a logo&#10;&#10;Description automatically generated">
              <a:extLst>
                <a:ext uri="{FF2B5EF4-FFF2-40B4-BE49-F238E27FC236}">
                  <a16:creationId xmlns:a16="http://schemas.microsoft.com/office/drawing/2014/main" id="{EB2096D4-4D1C-4EA2-BBDE-F398FB17E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0619D4E-B52D-4B96-A3DA-F3AB2C788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5A1B1911-6DEC-41B6-AB25-9058A11AE90E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65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382772"/>
            <a:ext cx="10696354" cy="915088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116" y="1626782"/>
            <a:ext cx="5288996" cy="4393020"/>
          </a:xfrm>
        </p:spPr>
        <p:txBody>
          <a:bodyPr>
            <a:normAutofit/>
          </a:bodyPr>
          <a:lstStyle>
            <a:lvl1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1626781"/>
            <a:ext cx="5178758" cy="4393020"/>
          </a:xfrm>
        </p:spPr>
        <p:txBody>
          <a:bodyPr>
            <a:normAutofit/>
          </a:bodyPr>
          <a:lstStyle>
            <a:lvl1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059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404037"/>
            <a:ext cx="10696354" cy="1084521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14" y="1765005"/>
            <a:ext cx="5288997" cy="141475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Muli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16" y="3179762"/>
            <a:ext cx="5288996" cy="2840039"/>
          </a:xfrm>
        </p:spPr>
        <p:txBody>
          <a:bodyPr>
            <a:normAutofit/>
          </a:bodyPr>
          <a:lstStyle>
            <a:lvl1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1765005"/>
            <a:ext cx="5178758" cy="141475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Muli" panose="000005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5178758" cy="2840039"/>
          </a:xfrm>
        </p:spPr>
        <p:txBody>
          <a:bodyPr>
            <a:normAutofit/>
          </a:bodyPr>
          <a:lstStyle>
            <a:lvl1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857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116" y="404037"/>
            <a:ext cx="10770782" cy="893823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70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9DBD27-C123-4540-B60A-D291E6C83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DC1293C-EEEC-40DF-986E-EB25FCF07237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71D3579-663F-4853-8111-129DA5BF0D22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D24C8C61-8BA2-4A53-91F1-BA506494F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0D0455C-9DEE-4E95-A465-B042E758A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71926F-0CD8-4070-A9E2-E0A9C06AD6BA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15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238" y="833121"/>
            <a:ext cx="3086876" cy="2062479"/>
          </a:xfrm>
        </p:spPr>
        <p:txBody>
          <a:bodyPr anchor="b"/>
          <a:lstStyle>
            <a:lvl1pPr algn="l">
              <a:defRPr sz="2400" b="0"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024" y="833121"/>
            <a:ext cx="6964326" cy="5186679"/>
          </a:xfrm>
        </p:spPr>
        <p:txBody>
          <a:bodyPr anchor="ctr">
            <a:normAutofit/>
          </a:bodyPr>
          <a:lstStyle>
            <a:lvl1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1237" y="2895600"/>
            <a:ext cx="3086876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BCBFD58-B6D6-4B75-A1ED-9B952B5AE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4C7F02-77BA-4F70-B4C9-2FC39A43B499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7187EBD-618F-4071-A852-1EB41172A2A0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934B6C9A-81D4-4C19-8C35-F3A4F5E7B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6DD902C-6D4C-4FA5-8269-833C3E0F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D7AFC3D-C5EE-483D-B1E9-24A232AB22CA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828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>
                <a:latin typeface="Muli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DB8DA06-3CB2-4980-B993-4D9B3B246D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5A5A98F-E8C1-4687-82F2-69BF286B8ED8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9021B7-39F2-47D2-8AA2-E579387995E9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4" name="Picture 23" descr="A close up of a logo&#10;&#10;Description automatically generated">
              <a:extLst>
                <a:ext uri="{FF2B5EF4-FFF2-40B4-BE49-F238E27FC236}">
                  <a16:creationId xmlns:a16="http://schemas.microsoft.com/office/drawing/2014/main" id="{C373D2F1-F463-4609-88C6-4D4824333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26BE7C9-A6CD-4985-BC17-1A64CB2E1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5B47D7F-2183-4D07-9DB1-663DB19D35C8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56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91116" y="590896"/>
            <a:ext cx="10696354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116" y="1733107"/>
            <a:ext cx="10696354" cy="4286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F267A83-12C2-438F-A005-DFA47064F473}"/>
              </a:ext>
            </a:extLst>
          </p:cNvPr>
          <p:cNvSpPr txBox="1">
            <a:spLocks/>
          </p:cNvSpPr>
          <p:nvPr userDrawn="1"/>
        </p:nvSpPr>
        <p:spPr>
          <a:xfrm>
            <a:off x="169021" y="6296095"/>
            <a:ext cx="3585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51D7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FD78D0-5185-4C58-AEC1-C0851F4327D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8EFE17B-A49A-42CE-82FE-58A36E4EC630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600" y="6151541"/>
            <a:ext cx="583710" cy="58371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049CCBC4-4EE7-469D-AD29-1ECC341FDEE1}"/>
              </a:ext>
            </a:extLst>
          </p:cNvPr>
          <p:cNvGrpSpPr/>
          <p:nvPr userDrawn="1"/>
        </p:nvGrpSpPr>
        <p:grpSpPr>
          <a:xfrm>
            <a:off x="460009" y="6355548"/>
            <a:ext cx="3372210" cy="246221"/>
            <a:chOff x="460009" y="6355548"/>
            <a:chExt cx="3372210" cy="24622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24B8C68-C433-4BF2-B06E-39656170BDB2}"/>
                </a:ext>
              </a:extLst>
            </p:cNvPr>
            <p:cNvSpPr/>
            <p:nvPr/>
          </p:nvSpPr>
          <p:spPr>
            <a:xfrm>
              <a:off x="460009" y="6355548"/>
              <a:ext cx="337221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u="none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www.cobaltinstitute.org </a:t>
              </a:r>
              <a:r>
                <a:rPr lang="en-GB" sz="1000" dirty="0">
                  <a:solidFill>
                    <a:srgbClr val="051D72"/>
                  </a:solidFill>
                  <a:latin typeface="Tw Cen MT" panose="020B0602020104020603" pitchFamily="34" charset="0"/>
                  <a:cs typeface="Segoe UI" panose="020B0502040204020203" pitchFamily="34" charset="0"/>
                </a:rPr>
                <a:t>| Follow us on  </a:t>
              </a:r>
            </a:p>
          </p:txBody>
        </p:sp>
        <p:pic>
          <p:nvPicPr>
            <p:cNvPr id="29" name="Picture 28" descr="A close up of a logo&#10;&#10;Description automatically generated">
              <a:extLst>
                <a:ext uri="{FF2B5EF4-FFF2-40B4-BE49-F238E27FC236}">
                  <a16:creationId xmlns:a16="http://schemas.microsoft.com/office/drawing/2014/main" id="{01B056A0-C7B7-4D13-A340-98D326B6E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6180" y="6356726"/>
              <a:ext cx="221056" cy="221056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15C494D-BD2E-4E2B-BA73-90B8E6813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7236" y="6355548"/>
              <a:ext cx="221056" cy="221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922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viegas@cobaltinstitute.org" TargetMode="External"/><Relationship Id="rId4" Type="http://schemas.openxmlformats.org/officeDocument/2006/relationships/hyperlink" Target="mailto:rdanzeisen@cobaltinstitute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toc/itxc20/48/7" TargetMode="External"/><Relationship Id="rId2" Type="http://schemas.openxmlformats.org/officeDocument/2006/relationships/hyperlink" Target="https://www.tandfonline.com/toc/itxc20/curr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6CFD-2AF8-49DA-A4D6-78150CB494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7913" y="505215"/>
            <a:ext cx="4866353" cy="4425013"/>
          </a:xfrm>
        </p:spPr>
        <p:txBody>
          <a:bodyPr anchor="t"/>
          <a:lstStyle/>
          <a:p>
            <a:r>
              <a:rPr lang="en-US" sz="2400" b="1" dirty="0">
                <a:solidFill>
                  <a:schemeClr val="bg1"/>
                </a:solidFill>
              </a:rPr>
              <a:t>ARA case study</a:t>
            </a:r>
            <a:br>
              <a:rPr lang="en-US" sz="6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GB" sz="4400" b="0" i="0" dirty="0">
                <a:solidFill>
                  <a:schemeClr val="bg1"/>
                </a:solidFill>
                <a:effectLst/>
                <a:latin typeface="Muli" panose="00000500000000000000"/>
              </a:rPr>
              <a:t>A tiered approach to the assessment of inhaled cobalt compounds</a:t>
            </a:r>
            <a:endParaRPr lang="de-DE" sz="6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4C3DD-BA37-41E9-B604-9EE34034F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7912" y="4575874"/>
            <a:ext cx="4866354" cy="2080620"/>
          </a:xfrm>
        </p:spPr>
        <p:txBody>
          <a:bodyPr/>
          <a:lstStyle/>
          <a:p>
            <a:endParaRPr lang="en-US" dirty="0"/>
          </a:p>
          <a:p>
            <a:endParaRPr lang="de-DE" dirty="0"/>
          </a:p>
        </p:txBody>
      </p:sp>
      <p:pic>
        <p:nvPicPr>
          <p:cNvPr id="15" name="Graphic 14" descr="Test tubes">
            <a:extLst>
              <a:ext uri="{FF2B5EF4-FFF2-40B4-BE49-F238E27FC236}">
                <a16:creationId xmlns:a16="http://schemas.microsoft.com/office/drawing/2014/main" id="{48C94BB2-C478-4F2C-BF36-965DD3C98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064" y="587071"/>
            <a:ext cx="799769" cy="799769"/>
          </a:xfrm>
          <a:prstGeom prst="rect">
            <a:avLst/>
          </a:prstGeom>
        </p:spPr>
      </p:pic>
      <p:pic>
        <p:nvPicPr>
          <p:cNvPr id="17" name="Graphic 16" descr="Petri Dish">
            <a:extLst>
              <a:ext uri="{FF2B5EF4-FFF2-40B4-BE49-F238E27FC236}">
                <a16:creationId xmlns:a16="http://schemas.microsoft.com/office/drawing/2014/main" id="{DDB7F3C5-46F2-46E3-8818-19B63EE4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15146" y="1386840"/>
            <a:ext cx="914400" cy="914400"/>
          </a:xfrm>
          <a:prstGeom prst="rect">
            <a:avLst/>
          </a:prstGeom>
        </p:spPr>
      </p:pic>
      <p:pic>
        <p:nvPicPr>
          <p:cNvPr id="19" name="Graphic 18" descr="Lungs">
            <a:extLst>
              <a:ext uri="{FF2B5EF4-FFF2-40B4-BE49-F238E27FC236}">
                <a16:creationId xmlns:a16="http://schemas.microsoft.com/office/drawing/2014/main" id="{C8115747-825E-46C8-90BD-B256F68B73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0433" y="2524157"/>
            <a:ext cx="914400" cy="914400"/>
          </a:xfrm>
          <a:prstGeom prst="rect">
            <a:avLst/>
          </a:prstGeom>
        </p:spPr>
      </p:pic>
      <p:pic>
        <p:nvPicPr>
          <p:cNvPr id="21" name="Graphic 20" descr="Rat">
            <a:extLst>
              <a:ext uri="{FF2B5EF4-FFF2-40B4-BE49-F238E27FC236}">
                <a16:creationId xmlns:a16="http://schemas.microsoft.com/office/drawing/2014/main" id="{2B8EAB8C-3187-4CBF-A1CB-F09DE78162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15146" y="3438557"/>
            <a:ext cx="914400" cy="914400"/>
          </a:xfrm>
          <a:prstGeom prst="rect">
            <a:avLst/>
          </a:prstGeom>
        </p:spPr>
      </p:pic>
      <p:pic>
        <p:nvPicPr>
          <p:cNvPr id="23" name="Graphic 22" descr="Man">
            <a:extLst>
              <a:ext uri="{FF2B5EF4-FFF2-40B4-BE49-F238E27FC236}">
                <a16:creationId xmlns:a16="http://schemas.microsoft.com/office/drawing/2014/main" id="{EE6607FF-23EC-49F6-997A-8086838E83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0433" y="4575874"/>
            <a:ext cx="914400" cy="914400"/>
          </a:xfrm>
          <a:prstGeom prst="rect">
            <a:avLst/>
          </a:prstGeom>
        </p:spPr>
      </p:pic>
      <p:pic>
        <p:nvPicPr>
          <p:cNvPr id="25" name="Graphic 24" descr="Group">
            <a:extLst>
              <a:ext uri="{FF2B5EF4-FFF2-40B4-BE49-F238E27FC236}">
                <a16:creationId xmlns:a16="http://schemas.microsoft.com/office/drawing/2014/main" id="{680EA828-9E99-491E-B227-B9963BBC2C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15146" y="5181600"/>
            <a:ext cx="914400" cy="914400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8550844-78D4-4FCC-A098-EDF92B4B5CC1}"/>
              </a:ext>
            </a:extLst>
          </p:cNvPr>
          <p:cNvCxnSpPr>
            <a:cxnSpLocks/>
          </p:cNvCxnSpPr>
          <p:nvPr/>
        </p:nvCxnSpPr>
        <p:spPr>
          <a:xfrm>
            <a:off x="1649767" y="1158240"/>
            <a:ext cx="765379" cy="52478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7B67BE-65F3-4D31-814F-7F2C8C6A6708}"/>
              </a:ext>
            </a:extLst>
          </p:cNvPr>
          <p:cNvCxnSpPr>
            <a:cxnSpLocks/>
          </p:cNvCxnSpPr>
          <p:nvPr/>
        </p:nvCxnSpPr>
        <p:spPr>
          <a:xfrm flipH="1">
            <a:off x="1649768" y="2357988"/>
            <a:ext cx="765377" cy="62336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8717803-FB1B-4E7C-8EFE-ADAB6FCDF743}"/>
              </a:ext>
            </a:extLst>
          </p:cNvPr>
          <p:cNvCxnSpPr>
            <a:cxnSpLocks/>
          </p:cNvCxnSpPr>
          <p:nvPr/>
        </p:nvCxnSpPr>
        <p:spPr>
          <a:xfrm>
            <a:off x="1649766" y="3268126"/>
            <a:ext cx="765379" cy="52478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0043D89-C477-4680-A755-3174C1D7FD2C}"/>
              </a:ext>
            </a:extLst>
          </p:cNvPr>
          <p:cNvCxnSpPr>
            <a:cxnSpLocks/>
          </p:cNvCxnSpPr>
          <p:nvPr/>
        </p:nvCxnSpPr>
        <p:spPr>
          <a:xfrm flipH="1">
            <a:off x="1531181" y="4306860"/>
            <a:ext cx="765377" cy="623369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D6B5ED-157E-4CFD-83B8-C84A35BCD67F}"/>
              </a:ext>
            </a:extLst>
          </p:cNvPr>
          <p:cNvCxnSpPr>
            <a:cxnSpLocks/>
          </p:cNvCxnSpPr>
          <p:nvPr/>
        </p:nvCxnSpPr>
        <p:spPr>
          <a:xfrm>
            <a:off x="1544833" y="5187989"/>
            <a:ext cx="765379" cy="524786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68E4D56-2536-48B6-B3CC-1B18BA556A52}"/>
              </a:ext>
            </a:extLst>
          </p:cNvPr>
          <p:cNvSpPr txBox="1">
            <a:spLocks/>
          </p:cNvSpPr>
          <p:nvPr/>
        </p:nvSpPr>
        <p:spPr>
          <a:xfrm>
            <a:off x="5127913" y="5208090"/>
            <a:ext cx="6200487" cy="1876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bg1"/>
                </a:solidFill>
                <a:latin typeface="Muli" panose="00000500000000000000" pitchFamily="2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cap="none" dirty="0"/>
              <a:t>Ruth Danzeisen and Vanessa Viegas</a:t>
            </a:r>
          </a:p>
          <a:p>
            <a:pPr>
              <a:spcBef>
                <a:spcPts val="0"/>
              </a:spcBef>
            </a:pPr>
            <a:r>
              <a:rPr lang="en-US" sz="3600" b="1" cap="none" dirty="0"/>
              <a:t>Cobalt Institute</a:t>
            </a:r>
          </a:p>
        </p:txBody>
      </p:sp>
    </p:spTree>
    <p:extLst>
      <p:ext uri="{BB962C8B-B14F-4D97-AF65-F5344CB8AC3E}">
        <p14:creationId xmlns:p14="http://schemas.microsoft.com/office/powerpoint/2010/main" val="680907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CA55-80C0-48A6-A5CA-46FDF6BD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Markers and test systems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001BA9-EB27-4A2B-9830-BBCC90775A06}"/>
              </a:ext>
            </a:extLst>
          </p:cNvPr>
          <p:cNvGrpSpPr/>
          <p:nvPr/>
        </p:nvGrpSpPr>
        <p:grpSpPr>
          <a:xfrm>
            <a:off x="1549973" y="1537905"/>
            <a:ext cx="8407963" cy="2399560"/>
            <a:chOff x="1509623" y="2471088"/>
            <a:chExt cx="8407963" cy="239956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332401E-387E-4D3F-A9A2-52C9460A1616}"/>
                </a:ext>
              </a:extLst>
            </p:cNvPr>
            <p:cNvSpPr/>
            <p:nvPr/>
          </p:nvSpPr>
          <p:spPr>
            <a:xfrm>
              <a:off x="1509623" y="3548877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GB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 ions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9C6919A-9283-4736-BBC4-AD158C581F44}"/>
                </a:ext>
              </a:extLst>
            </p:cNvPr>
            <p:cNvSpPr/>
            <p:nvPr/>
          </p:nvSpPr>
          <p:spPr>
            <a:xfrm>
              <a:off x="3940639" y="3088538"/>
              <a:ext cx="1850577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Hypoxia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C4AD576-4C54-4D7C-AFB9-63ACC4FF557F}"/>
                </a:ext>
              </a:extLst>
            </p:cNvPr>
            <p:cNvSpPr/>
            <p:nvPr/>
          </p:nvSpPr>
          <p:spPr>
            <a:xfrm>
              <a:off x="3949462" y="3705989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Oxidative stress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E21646D-A804-4374-B3BD-B08C20D07F16}"/>
                </a:ext>
              </a:extLst>
            </p:cNvPr>
            <p:cNvSpPr/>
            <p:nvPr/>
          </p:nvSpPr>
          <p:spPr>
            <a:xfrm>
              <a:off x="3949463" y="4336711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Genotoxicity and Mutations 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C5BC398-F39E-4215-B577-DF25880B1DFC}"/>
                </a:ext>
              </a:extLst>
            </p:cNvPr>
            <p:cNvSpPr/>
            <p:nvPr/>
          </p:nvSpPr>
          <p:spPr>
            <a:xfrm>
              <a:off x="3929646" y="2471088"/>
              <a:ext cx="1881769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Cytotoxicity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B735ACB-7064-4B72-88E8-4D26CEB37AC6}"/>
                </a:ext>
              </a:extLst>
            </p:cNvPr>
            <p:cNvSpPr/>
            <p:nvPr/>
          </p:nvSpPr>
          <p:spPr>
            <a:xfrm>
              <a:off x="6286782" y="3365583"/>
              <a:ext cx="1567669" cy="680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Acute and ‘persistent’ lung inflammation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34013E1-9810-4448-8701-52F0D30A0E8C}"/>
                </a:ext>
              </a:extLst>
            </p:cNvPr>
            <p:cNvSpPr/>
            <p:nvPr/>
          </p:nvSpPr>
          <p:spPr>
            <a:xfrm>
              <a:off x="8350017" y="3025180"/>
              <a:ext cx="1567569" cy="68080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Sub/Chronic inflammation</a:t>
              </a: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4751AC4-B333-4DCD-B2C2-96650258E025}"/>
                </a:ext>
              </a:extLst>
            </p:cNvPr>
            <p:cNvSpPr/>
            <p:nvPr/>
          </p:nvSpPr>
          <p:spPr>
            <a:xfrm>
              <a:off x="5943186" y="3545746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9D271011-DDD6-432B-A7C1-70551BCE9CD7}"/>
                </a:ext>
              </a:extLst>
            </p:cNvPr>
            <p:cNvSpPr/>
            <p:nvPr/>
          </p:nvSpPr>
          <p:spPr>
            <a:xfrm>
              <a:off x="7902776" y="3547874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6" name="Graphic 35" descr="Test tubes">
            <a:extLst>
              <a:ext uri="{FF2B5EF4-FFF2-40B4-BE49-F238E27FC236}">
                <a16:creationId xmlns:a16="http://schemas.microsoft.com/office/drawing/2014/main" id="{07DD1F7D-FA58-422C-9676-59E59258A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6144" y="4618948"/>
            <a:ext cx="799769" cy="799769"/>
          </a:xfrm>
          <a:prstGeom prst="rect">
            <a:avLst/>
          </a:prstGeom>
        </p:spPr>
      </p:pic>
      <p:pic>
        <p:nvPicPr>
          <p:cNvPr id="37" name="Graphic 36" descr="Petri Dish">
            <a:extLst>
              <a:ext uri="{FF2B5EF4-FFF2-40B4-BE49-F238E27FC236}">
                <a16:creationId xmlns:a16="http://schemas.microsoft.com/office/drawing/2014/main" id="{1D0CE677-0180-453E-920A-A882385954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9077" y="4561633"/>
            <a:ext cx="914400" cy="914400"/>
          </a:xfrm>
          <a:prstGeom prst="rect">
            <a:avLst/>
          </a:prstGeom>
        </p:spPr>
      </p:pic>
      <p:pic>
        <p:nvPicPr>
          <p:cNvPr id="38" name="Graphic 37" descr="Lungs">
            <a:extLst>
              <a:ext uri="{FF2B5EF4-FFF2-40B4-BE49-F238E27FC236}">
                <a16:creationId xmlns:a16="http://schemas.microsoft.com/office/drawing/2014/main" id="{F464C968-DAD2-4728-BBE6-EA4AC69F75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3869" y="4561633"/>
            <a:ext cx="914400" cy="914400"/>
          </a:xfrm>
          <a:prstGeom prst="rect">
            <a:avLst/>
          </a:prstGeom>
        </p:spPr>
      </p:pic>
      <p:pic>
        <p:nvPicPr>
          <p:cNvPr id="39" name="Graphic 38" descr="Rat">
            <a:extLst>
              <a:ext uri="{FF2B5EF4-FFF2-40B4-BE49-F238E27FC236}">
                <a16:creationId xmlns:a16="http://schemas.microsoft.com/office/drawing/2014/main" id="{91741BAE-911D-4CFF-9C0C-2DE1B8E92B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374" y="4933573"/>
            <a:ext cx="914400" cy="914400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3044405-561E-433D-A1FE-85E35B5E299D}"/>
              </a:ext>
            </a:extLst>
          </p:cNvPr>
          <p:cNvCxnSpPr>
            <a:cxnSpLocks/>
          </p:cNvCxnSpPr>
          <p:nvPr/>
        </p:nvCxnSpPr>
        <p:spPr>
          <a:xfrm>
            <a:off x="3558599" y="5018833"/>
            <a:ext cx="54769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57D1925-F767-4A45-BBD0-E1353133B0A1}"/>
              </a:ext>
            </a:extLst>
          </p:cNvPr>
          <p:cNvCxnSpPr>
            <a:cxnSpLocks/>
          </p:cNvCxnSpPr>
          <p:nvPr/>
        </p:nvCxnSpPr>
        <p:spPr>
          <a:xfrm>
            <a:off x="5741452" y="5018833"/>
            <a:ext cx="54769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8D80020-1611-4938-B698-9C088B4E6780}"/>
              </a:ext>
            </a:extLst>
          </p:cNvPr>
          <p:cNvCxnSpPr>
            <a:cxnSpLocks/>
          </p:cNvCxnSpPr>
          <p:nvPr/>
        </p:nvCxnSpPr>
        <p:spPr>
          <a:xfrm>
            <a:off x="7816915" y="5008466"/>
            <a:ext cx="54769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Lungs">
            <a:extLst>
              <a:ext uri="{FF2B5EF4-FFF2-40B4-BE49-F238E27FC236}">
                <a16:creationId xmlns:a16="http://schemas.microsoft.com/office/drawing/2014/main" id="{660E23CC-6AE5-47D3-BDDD-C9DA89E4A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61027" y="4212767"/>
            <a:ext cx="914400" cy="9144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E6F50DF-04FD-4EE1-9C81-281B35DBD97A}"/>
              </a:ext>
            </a:extLst>
          </p:cNvPr>
          <p:cNvSpPr/>
          <p:nvPr/>
        </p:nvSpPr>
        <p:spPr>
          <a:xfrm>
            <a:off x="8390366" y="2886134"/>
            <a:ext cx="1567569" cy="68080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Genotoxicity </a:t>
            </a:r>
          </a:p>
          <a:p>
            <a:pPr algn="ctr"/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8-Oxoguanine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8515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7D-F8C9-4D25-B314-615A7BF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1" y="404037"/>
            <a:ext cx="11590029" cy="893823"/>
          </a:xfrm>
        </p:spPr>
        <p:txBody>
          <a:bodyPr/>
          <a:lstStyle/>
          <a:p>
            <a:r>
              <a:rPr lang="en-GB" sz="3200" dirty="0"/>
              <a:t>Tier 1: Release of the Co</a:t>
            </a:r>
            <a:r>
              <a:rPr lang="en-GB" sz="3200" baseline="30000" dirty="0"/>
              <a:t>2+</a:t>
            </a:r>
            <a:r>
              <a:rPr lang="en-GB" sz="3200" dirty="0"/>
              <a:t> cation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D87E75-38D2-457A-B403-A44D48B1111C}"/>
              </a:ext>
            </a:extLst>
          </p:cNvPr>
          <p:cNvSpPr/>
          <p:nvPr/>
        </p:nvSpPr>
        <p:spPr>
          <a:xfrm>
            <a:off x="288653" y="1737336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/>
              <a:t>Method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752AF5-5B26-4070-B229-27355188838A}"/>
              </a:ext>
            </a:extLst>
          </p:cNvPr>
          <p:cNvSpPr/>
          <p:nvPr/>
        </p:nvSpPr>
        <p:spPr>
          <a:xfrm rot="5400000">
            <a:off x="1614676" y="3473723"/>
            <a:ext cx="713494" cy="580578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44402-BE5E-495A-BD04-3403B0863D33}"/>
              </a:ext>
            </a:extLst>
          </p:cNvPr>
          <p:cNvSpPr/>
          <p:nvPr/>
        </p:nvSpPr>
        <p:spPr>
          <a:xfrm>
            <a:off x="288652" y="4386063"/>
            <a:ext cx="3365542" cy="2281437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t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dirty="0">
                <a:solidFill>
                  <a:schemeClr val="bg1"/>
                </a:solidFill>
              </a:rPr>
              <a:t>Test in </a:t>
            </a:r>
            <a:r>
              <a:rPr lang="en-GB" dirty="0">
                <a:solidFill>
                  <a:srgbClr val="FF0000"/>
                </a:solidFill>
              </a:rPr>
              <a:t>artificial lung fluids</a:t>
            </a:r>
            <a:endParaRPr lang="en-GB" kern="1200" dirty="0">
              <a:solidFill>
                <a:srgbClr val="FF0000"/>
              </a:solidFill>
            </a:endParaRPr>
          </a:p>
          <a:p>
            <a:pPr marL="285750" lvl="1" indent="-28575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n-GB" sz="1600" kern="1200" dirty="0"/>
              <a:t>Interstitial (neutral pH)</a:t>
            </a:r>
          </a:p>
          <a:p>
            <a:pPr marL="285750" lvl="1" indent="-28575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n-GB" sz="1600" dirty="0"/>
              <a:t>Alveolar (neutral pH with surfactant)</a:t>
            </a:r>
          </a:p>
          <a:p>
            <a:pPr marL="285750" lvl="1" indent="-285750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en-GB" sz="1600" kern="1200" dirty="0"/>
              <a:t>Lysosomal (acidic pH)</a:t>
            </a:r>
            <a:endParaRPr lang="en-GB" sz="1600" dirty="0"/>
          </a:p>
          <a:p>
            <a:pPr marL="0" lvl="1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kern="1200" dirty="0"/>
              <a:t>Determine amount of Co</a:t>
            </a:r>
            <a:r>
              <a:rPr lang="en-GB" kern="1200" baseline="30000" dirty="0"/>
              <a:t>2+</a:t>
            </a:r>
            <a:r>
              <a:rPr lang="en-GB" kern="1200" dirty="0"/>
              <a:t> released (toxic moiety of interest)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C24313E-0354-4445-B251-B5C6E425E2A9}"/>
              </a:ext>
            </a:extLst>
          </p:cNvPr>
          <p:cNvSpPr/>
          <p:nvPr/>
        </p:nvSpPr>
        <p:spPr>
          <a:xfrm>
            <a:off x="4413229" y="1737335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 err="1"/>
              <a:t>MoA</a:t>
            </a:r>
            <a:endParaRPr lang="en-GB" sz="2700" b="1" kern="12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BDBDE28-54AC-4C5D-B82E-203FF90C31E0}"/>
              </a:ext>
            </a:extLst>
          </p:cNvPr>
          <p:cNvSpPr/>
          <p:nvPr/>
        </p:nvSpPr>
        <p:spPr>
          <a:xfrm rot="5400000">
            <a:off x="5703633" y="3396412"/>
            <a:ext cx="713494" cy="735199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994BB37-BD91-4B2D-B235-AB7AF958DB9C}"/>
              </a:ext>
            </a:extLst>
          </p:cNvPr>
          <p:cNvSpPr/>
          <p:nvPr/>
        </p:nvSpPr>
        <p:spPr>
          <a:xfrm>
            <a:off x="8537805" y="1737335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/>
              <a:t>RESULTS</a:t>
            </a: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5D74F9BF-0C53-4093-B099-78B0C3AAC2DD}"/>
              </a:ext>
            </a:extLst>
          </p:cNvPr>
          <p:cNvSpPr/>
          <p:nvPr/>
        </p:nvSpPr>
        <p:spPr>
          <a:xfrm rot="5400000">
            <a:off x="9891915" y="3473722"/>
            <a:ext cx="713494" cy="580578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D2A6B91B-A1D9-4418-9954-E56D29F134E2}"/>
              </a:ext>
            </a:extLst>
          </p:cNvPr>
          <p:cNvSpPr/>
          <p:nvPr/>
        </p:nvSpPr>
        <p:spPr>
          <a:xfrm>
            <a:off x="8513139" y="4386062"/>
            <a:ext cx="3365542" cy="1951237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u="sng" dirty="0"/>
              <a:t>Tricobalt tetraoxide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92D050"/>
                </a:solidFill>
              </a:rPr>
              <a:t>Poorly soluble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u="sng" dirty="0">
                <a:solidFill>
                  <a:schemeClr val="bg1"/>
                </a:solidFill>
              </a:rPr>
              <a:t>Co metal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FF0000"/>
                </a:solidFill>
              </a:rPr>
              <a:t>Moderately soluble in pH neutral,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FF0000"/>
                </a:solidFill>
              </a:rPr>
              <a:t>Highly soluble in acidic pH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D53693-CDD0-4734-90E0-CD88D34FF744}"/>
              </a:ext>
            </a:extLst>
          </p:cNvPr>
          <p:cNvGrpSpPr/>
          <p:nvPr/>
        </p:nvGrpSpPr>
        <p:grpSpPr>
          <a:xfrm>
            <a:off x="313319" y="4161900"/>
            <a:ext cx="11729988" cy="2399560"/>
            <a:chOff x="231006" y="2471088"/>
            <a:chExt cx="11729988" cy="2399560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57F3019-6E60-4CF7-BD61-0FC8AD7893EC}"/>
                </a:ext>
              </a:extLst>
            </p:cNvPr>
            <p:cNvSpPr/>
            <p:nvPr/>
          </p:nvSpPr>
          <p:spPr>
            <a:xfrm>
              <a:off x="231006" y="2978561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GB" sz="1400" baseline="30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ions</a:t>
              </a: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5BF2044B-174E-4D25-B077-D4FC51707633}"/>
                </a:ext>
              </a:extLst>
            </p:cNvPr>
            <p:cNvSpPr/>
            <p:nvPr/>
          </p:nvSpPr>
          <p:spPr>
            <a:xfrm rot="1000658">
              <a:off x="1408203" y="3238960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FEC02C16-913B-4D02-8D24-E87CAEA5B147}"/>
                </a:ext>
              </a:extLst>
            </p:cNvPr>
            <p:cNvSpPr/>
            <p:nvPr/>
          </p:nvSpPr>
          <p:spPr>
            <a:xfrm>
              <a:off x="231006" y="3805703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 particles</a:t>
              </a:r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5DEA0BBA-A711-43FB-B75E-E2C703D34BDA}"/>
                </a:ext>
              </a:extLst>
            </p:cNvPr>
            <p:cNvSpPr/>
            <p:nvPr/>
          </p:nvSpPr>
          <p:spPr>
            <a:xfrm rot="20504082">
              <a:off x="1410345" y="3892127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D64EFC6-6AC0-4834-AF19-38FA172BA9EA}"/>
                </a:ext>
              </a:extLst>
            </p:cNvPr>
            <p:cNvSpPr txBox="1"/>
            <p:nvPr/>
          </p:nvSpPr>
          <p:spPr>
            <a:xfrm>
              <a:off x="1256658" y="2712254"/>
              <a:ext cx="941283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Ion 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Channels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577BC7A-07A4-4F45-9AC8-A931004C446D}"/>
                </a:ext>
              </a:extLst>
            </p:cNvPr>
            <p:cNvSpPr txBox="1"/>
            <p:nvPr/>
          </p:nvSpPr>
          <p:spPr>
            <a:xfrm>
              <a:off x="1346879" y="4336710"/>
              <a:ext cx="732893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Endo-</a:t>
              </a:r>
            </a:p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cytosis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3ABECB4-D982-4B0C-B189-5B0D77F77A93}"/>
                </a:ext>
              </a:extLst>
            </p:cNvPr>
            <p:cNvSpPr/>
            <p:nvPr/>
          </p:nvSpPr>
          <p:spPr>
            <a:xfrm>
              <a:off x="2112260" y="3407945"/>
              <a:ext cx="1294222" cy="5339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Intracellular Co</a:t>
              </a:r>
              <a:r>
                <a:rPr lang="en-GB" sz="14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2027316-D300-4898-B8B9-A31E8470B6D3}"/>
                </a:ext>
              </a:extLst>
            </p:cNvPr>
            <p:cNvSpPr/>
            <p:nvPr/>
          </p:nvSpPr>
          <p:spPr>
            <a:xfrm>
              <a:off x="3940639" y="3088538"/>
              <a:ext cx="1850577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Hypoxia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C5893F7-46FD-4AA7-8576-10E182BBD06D}"/>
                </a:ext>
              </a:extLst>
            </p:cNvPr>
            <p:cNvSpPr/>
            <p:nvPr/>
          </p:nvSpPr>
          <p:spPr>
            <a:xfrm>
              <a:off x="3949462" y="3705989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Oxidative stress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CA9B4155-C585-4354-AD1E-F8ACF2323495}"/>
                </a:ext>
              </a:extLst>
            </p:cNvPr>
            <p:cNvSpPr/>
            <p:nvPr/>
          </p:nvSpPr>
          <p:spPr>
            <a:xfrm>
              <a:off x="3949463" y="4336711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Genotoxicity 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A3447A2-5281-4EA5-A94A-4B9ED702CE82}"/>
                </a:ext>
              </a:extLst>
            </p:cNvPr>
            <p:cNvSpPr/>
            <p:nvPr/>
          </p:nvSpPr>
          <p:spPr>
            <a:xfrm>
              <a:off x="3929646" y="2471088"/>
              <a:ext cx="1881769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Cytotoxicity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49C470E-A55B-41A7-8ABA-12186DB742F5}"/>
                </a:ext>
              </a:extLst>
            </p:cNvPr>
            <p:cNvSpPr/>
            <p:nvPr/>
          </p:nvSpPr>
          <p:spPr>
            <a:xfrm>
              <a:off x="6286782" y="3407217"/>
              <a:ext cx="1567669" cy="680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‘Persistent’ lung inflammation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7371E917-DB29-4C1E-9548-BAF9AA574697}"/>
                </a:ext>
              </a:extLst>
            </p:cNvPr>
            <p:cNvSpPr/>
            <p:nvPr/>
          </p:nvSpPr>
          <p:spPr>
            <a:xfrm>
              <a:off x="8294701" y="3365583"/>
              <a:ext cx="1567569" cy="68080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Sub/Chronic inflammation</a:t>
              </a:r>
            </a:p>
          </p:txBody>
        </p:sp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2BD760F1-4BBF-4E27-AFD3-19855D3CA6A5}"/>
                </a:ext>
              </a:extLst>
            </p:cNvPr>
            <p:cNvSpPr/>
            <p:nvPr/>
          </p:nvSpPr>
          <p:spPr>
            <a:xfrm>
              <a:off x="10393325" y="3157631"/>
              <a:ext cx="1567669" cy="10065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Alveolar and bronchiolar adenoma and carcinoma</a:t>
              </a:r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E175503A-9B22-482D-A47E-F7D567A6B454}"/>
                </a:ext>
              </a:extLst>
            </p:cNvPr>
            <p:cNvSpPr/>
            <p:nvPr/>
          </p:nvSpPr>
          <p:spPr>
            <a:xfrm>
              <a:off x="3518249" y="3545743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7B1DA784-F34A-4465-8390-2C456002A7D0}"/>
                </a:ext>
              </a:extLst>
            </p:cNvPr>
            <p:cNvSpPr/>
            <p:nvPr/>
          </p:nvSpPr>
          <p:spPr>
            <a:xfrm>
              <a:off x="5943186" y="3545746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031413D4-69BA-4AFC-AB0B-F67799691D17}"/>
                </a:ext>
              </a:extLst>
            </p:cNvPr>
            <p:cNvSpPr/>
            <p:nvPr/>
          </p:nvSpPr>
          <p:spPr>
            <a:xfrm>
              <a:off x="7902776" y="3547874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Arrow: Right 54">
              <a:extLst>
                <a:ext uri="{FF2B5EF4-FFF2-40B4-BE49-F238E27FC236}">
                  <a16:creationId xmlns:a16="http://schemas.microsoft.com/office/drawing/2014/main" id="{C0874DA2-33FE-4374-9EAE-A50C56FCE361}"/>
                </a:ext>
              </a:extLst>
            </p:cNvPr>
            <p:cNvSpPr/>
            <p:nvPr/>
          </p:nvSpPr>
          <p:spPr>
            <a:xfrm>
              <a:off x="9962900" y="3545749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8796AD25-AD56-40EC-B9FE-B339A23D8DCD}"/>
              </a:ext>
            </a:extLst>
          </p:cNvPr>
          <p:cNvSpPr/>
          <p:nvPr/>
        </p:nvSpPr>
        <p:spPr>
          <a:xfrm>
            <a:off x="13201" y="4276442"/>
            <a:ext cx="3505047" cy="23910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7" name="Content Placeholder 5">
            <a:extLst>
              <a:ext uri="{FF2B5EF4-FFF2-40B4-BE49-F238E27FC236}">
                <a16:creationId xmlns:a16="http://schemas.microsoft.com/office/drawing/2014/main" id="{B6A52C80-2053-4270-BC39-B63F16CB0F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625241"/>
              </p:ext>
            </p:extLst>
          </p:nvPr>
        </p:nvGraphicFramePr>
        <p:xfrm>
          <a:off x="4599191" y="3675908"/>
          <a:ext cx="3657577" cy="2740819"/>
        </p:xfrm>
        <a:graphic>
          <a:graphicData uri="http://schemas.openxmlformats.org/drawingml/2006/table">
            <a:tbl>
              <a:tblPr firstRow="1" firstCol="1" bandRow="1"/>
              <a:tblGrid>
                <a:gridCol w="163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781">
                <a:tc rowSpan="3">
                  <a:txBody>
                    <a:bodyPr/>
                    <a:lstStyle/>
                    <a:p>
                      <a:pPr algn="l"/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Solubility in lung fluids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06"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Ion Release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(µg Co/ml)</a:t>
                      </a:r>
                      <a:endParaRPr lang="en-GB" sz="1600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Int.</a:t>
                      </a:r>
                      <a:endParaRPr lang="en-GB" sz="1600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Alv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Lys.</a:t>
                      </a:r>
                      <a:endParaRPr lang="en-GB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92432"/>
                  </a:ext>
                </a:extLst>
              </a:tr>
              <a:tr h="339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 metal powder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1907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Tricobalt tetraoxide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3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3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115" grpId="0" animBg="1"/>
      <p:bldP spid="114" grpId="0" animBg="1"/>
      <p:bldP spid="56" grpId="0" animBg="1"/>
      <p:bldP spid="5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7D-F8C9-4D25-B314-615A7BF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1" y="404037"/>
            <a:ext cx="11590029" cy="893823"/>
          </a:xfrm>
        </p:spPr>
        <p:txBody>
          <a:bodyPr/>
          <a:lstStyle/>
          <a:p>
            <a:r>
              <a:rPr lang="en-GB" sz="3200" dirty="0"/>
              <a:t>Tier 1: potential stumbling blocks? </a:t>
            </a:r>
          </a:p>
        </p:txBody>
      </p:sp>
      <p:pic>
        <p:nvPicPr>
          <p:cNvPr id="4" name="Picture 3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1CCA6A3D-220E-46AD-BC84-933DD1F2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271"/>
            <a:ext cx="3590365" cy="3590365"/>
          </a:xfrm>
          <a:prstGeom prst="rect">
            <a:avLst/>
          </a:prstGeom>
        </p:spPr>
      </p:pic>
      <p:pic>
        <p:nvPicPr>
          <p:cNvPr id="9" name="Picture 8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50886CDF-AC7C-4FF5-A961-FB8AFC335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18" y="4303058"/>
            <a:ext cx="679076" cy="614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414028-F65C-4CE7-A820-AF5320A59039}"/>
              </a:ext>
            </a:extLst>
          </p:cNvPr>
          <p:cNvSpPr txBox="1"/>
          <p:nvPr/>
        </p:nvSpPr>
        <p:spPr>
          <a:xfrm>
            <a:off x="4805082" y="1963271"/>
            <a:ext cx="7073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Muli" panose="00000500000000000000"/>
              </a:rPr>
              <a:t>Co complex in solution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Muli" panose="00000500000000000000"/>
              </a:rPr>
              <a:t>Which fluid is driver?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Muli" panose="00000500000000000000"/>
              </a:rPr>
              <a:t>Add release concentrations from different compartments? </a:t>
            </a:r>
            <a:endParaRPr lang="de-DE" sz="3600" dirty="0">
              <a:latin typeface="Muli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3228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7D-F8C9-4D25-B314-615A7BF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1" y="404037"/>
            <a:ext cx="11590029" cy="893823"/>
          </a:xfrm>
        </p:spPr>
        <p:txBody>
          <a:bodyPr/>
          <a:lstStyle/>
          <a:p>
            <a:r>
              <a:rPr lang="en-GB" sz="3200" dirty="0"/>
              <a:t>Tier 2: Biomarkers for </a:t>
            </a:r>
            <a:r>
              <a:rPr lang="en-GB" sz="3200" dirty="0" err="1"/>
              <a:t>cytotox</a:t>
            </a:r>
            <a:r>
              <a:rPr lang="en-GB" sz="3200" dirty="0"/>
              <a:t>, </a:t>
            </a:r>
            <a:r>
              <a:rPr lang="en-GB" sz="3200" dirty="0" err="1"/>
              <a:t>genotox</a:t>
            </a:r>
            <a:r>
              <a:rPr lang="en-GB" sz="3200" dirty="0"/>
              <a:t>, hypoxia, oxidative stress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D87E75-38D2-457A-B403-A44D48B1111C}"/>
              </a:ext>
            </a:extLst>
          </p:cNvPr>
          <p:cNvSpPr/>
          <p:nvPr/>
        </p:nvSpPr>
        <p:spPr>
          <a:xfrm>
            <a:off x="288653" y="1737336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/>
              <a:t>Method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752AF5-5B26-4070-B229-27355188838A}"/>
              </a:ext>
            </a:extLst>
          </p:cNvPr>
          <p:cNvSpPr/>
          <p:nvPr/>
        </p:nvSpPr>
        <p:spPr>
          <a:xfrm rot="5400000">
            <a:off x="1614676" y="3473723"/>
            <a:ext cx="713494" cy="580578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44402-BE5E-495A-BD04-3403B0863D33}"/>
              </a:ext>
            </a:extLst>
          </p:cNvPr>
          <p:cNvSpPr/>
          <p:nvPr/>
        </p:nvSpPr>
        <p:spPr>
          <a:xfrm>
            <a:off x="288652" y="4120759"/>
            <a:ext cx="3365542" cy="2737241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t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u="sng" kern="1200" dirty="0" err="1"/>
              <a:t>ToxTracker</a:t>
            </a:r>
            <a:r>
              <a:rPr lang="en-GB" sz="1600" u="sng" kern="1200" dirty="0"/>
              <a:t>® 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1600" dirty="0"/>
              <a:t>Direct and indirect </a:t>
            </a:r>
            <a:r>
              <a:rPr lang="en-GB" sz="1600" dirty="0" err="1"/>
              <a:t>genotox</a:t>
            </a:r>
            <a:r>
              <a:rPr lang="en-GB" sz="1600" dirty="0"/>
              <a:t> reporters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1600" kern="1200" dirty="0"/>
              <a:t>Downstream hypoxia regulated genes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1600" dirty="0"/>
              <a:t>Oxidative stress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u="sng" kern="1200" dirty="0"/>
              <a:t>Cellular assay (A549 cells)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1600" dirty="0"/>
              <a:t>Cytotoxicity</a:t>
            </a: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1600" kern="1200" dirty="0"/>
              <a:t>Hypoxia (HIF-1alpha)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C24313E-0354-4445-B251-B5C6E425E2A9}"/>
              </a:ext>
            </a:extLst>
          </p:cNvPr>
          <p:cNvSpPr/>
          <p:nvPr/>
        </p:nvSpPr>
        <p:spPr>
          <a:xfrm>
            <a:off x="4413229" y="1737335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 err="1"/>
              <a:t>MoA</a:t>
            </a:r>
            <a:endParaRPr lang="en-GB" sz="2700" b="1" kern="12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BDBDE28-54AC-4C5D-B82E-203FF90C31E0}"/>
              </a:ext>
            </a:extLst>
          </p:cNvPr>
          <p:cNvSpPr/>
          <p:nvPr/>
        </p:nvSpPr>
        <p:spPr>
          <a:xfrm rot="5400000">
            <a:off x="5703633" y="3396412"/>
            <a:ext cx="713494" cy="735199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994BB37-BD91-4B2D-B235-AB7AF958DB9C}"/>
              </a:ext>
            </a:extLst>
          </p:cNvPr>
          <p:cNvSpPr/>
          <p:nvPr/>
        </p:nvSpPr>
        <p:spPr>
          <a:xfrm>
            <a:off x="8537805" y="1737335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/>
              <a:t>RESULTS</a:t>
            </a: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5D74F9BF-0C53-4093-B099-78B0C3AAC2DD}"/>
              </a:ext>
            </a:extLst>
          </p:cNvPr>
          <p:cNvSpPr/>
          <p:nvPr/>
        </p:nvSpPr>
        <p:spPr>
          <a:xfrm rot="5400000">
            <a:off x="9863830" y="3473722"/>
            <a:ext cx="713494" cy="580578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D2A6B91B-A1D9-4418-9954-E56D29F134E2}"/>
              </a:ext>
            </a:extLst>
          </p:cNvPr>
          <p:cNvSpPr/>
          <p:nvPr/>
        </p:nvSpPr>
        <p:spPr>
          <a:xfrm>
            <a:off x="8513139" y="4386062"/>
            <a:ext cx="3365542" cy="1951237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u="sng" dirty="0">
                <a:solidFill>
                  <a:schemeClr val="bg1"/>
                </a:solidFill>
              </a:rPr>
              <a:t>Tricobalt tetraoxide</a:t>
            </a:r>
          </a:p>
          <a:p>
            <a:pPr marL="285750" lvl="0" indent="-28575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No upregulation of markers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92D050"/>
                </a:solidFill>
              </a:rPr>
              <a:t>Non-reactive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u="sng" dirty="0">
                <a:solidFill>
                  <a:schemeClr val="bg1"/>
                </a:solidFill>
              </a:rPr>
              <a:t>Co metal</a:t>
            </a:r>
          </a:p>
          <a:p>
            <a:pPr marL="285750" lvl="0" indent="-28575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Upregulation of 3 markers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FF0000"/>
                </a:solidFill>
              </a:rPr>
              <a:t>Reactive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6F850B-AF74-48FC-9CA2-0D66B0812654}"/>
              </a:ext>
            </a:extLst>
          </p:cNvPr>
          <p:cNvGrpSpPr/>
          <p:nvPr/>
        </p:nvGrpSpPr>
        <p:grpSpPr>
          <a:xfrm>
            <a:off x="195386" y="4157685"/>
            <a:ext cx="11729988" cy="2399560"/>
            <a:chOff x="231006" y="2471088"/>
            <a:chExt cx="11729988" cy="23995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B8FFD79D-6A79-44EC-BE00-2C57B3DB39D9}"/>
                </a:ext>
              </a:extLst>
            </p:cNvPr>
            <p:cNvSpPr/>
            <p:nvPr/>
          </p:nvSpPr>
          <p:spPr>
            <a:xfrm>
              <a:off x="231006" y="2978561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ions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1786E0F9-6BAE-49AF-9C58-18CF95CA6375}"/>
                </a:ext>
              </a:extLst>
            </p:cNvPr>
            <p:cNvSpPr/>
            <p:nvPr/>
          </p:nvSpPr>
          <p:spPr>
            <a:xfrm rot="1000658">
              <a:off x="1408203" y="3238960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9219F182-DEB0-44F0-A2AE-F975E94416FF}"/>
                </a:ext>
              </a:extLst>
            </p:cNvPr>
            <p:cNvSpPr/>
            <p:nvPr/>
          </p:nvSpPr>
          <p:spPr>
            <a:xfrm>
              <a:off x="231006" y="3805703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 particles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8544AEF5-87CA-4D8B-B2AD-5ADA25CD5C7A}"/>
                </a:ext>
              </a:extLst>
            </p:cNvPr>
            <p:cNvSpPr/>
            <p:nvPr/>
          </p:nvSpPr>
          <p:spPr>
            <a:xfrm rot="20504082">
              <a:off x="1410345" y="3892127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F9754F-4E96-44B9-A376-D842C40DCD4A}"/>
                </a:ext>
              </a:extLst>
            </p:cNvPr>
            <p:cNvSpPr txBox="1"/>
            <p:nvPr/>
          </p:nvSpPr>
          <p:spPr>
            <a:xfrm>
              <a:off x="1256658" y="2712254"/>
              <a:ext cx="941283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 </a:t>
              </a:r>
            </a:p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7CD3FC-D74C-4B02-A2CB-CC101F0DB2E7}"/>
                </a:ext>
              </a:extLst>
            </p:cNvPr>
            <p:cNvSpPr txBox="1"/>
            <p:nvPr/>
          </p:nvSpPr>
          <p:spPr>
            <a:xfrm>
              <a:off x="1346879" y="4336710"/>
              <a:ext cx="732893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Endo-</a:t>
              </a:r>
            </a:p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cytosis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3DD1DDB-1369-4FF5-959F-972ABFF5E88A}"/>
                </a:ext>
              </a:extLst>
            </p:cNvPr>
            <p:cNvSpPr/>
            <p:nvPr/>
          </p:nvSpPr>
          <p:spPr>
            <a:xfrm>
              <a:off x="2112260" y="3407945"/>
              <a:ext cx="1294222" cy="5339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Intracellular Co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E6BB064-A41A-48B3-8718-B2190715EDEE}"/>
                </a:ext>
              </a:extLst>
            </p:cNvPr>
            <p:cNvSpPr/>
            <p:nvPr/>
          </p:nvSpPr>
          <p:spPr>
            <a:xfrm>
              <a:off x="3940639" y="3088538"/>
              <a:ext cx="1850577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Hypoxia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38361BFC-6800-4C82-929D-04F941C1E933}"/>
                </a:ext>
              </a:extLst>
            </p:cNvPr>
            <p:cNvSpPr/>
            <p:nvPr/>
          </p:nvSpPr>
          <p:spPr>
            <a:xfrm>
              <a:off x="3949462" y="3705989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Oxidative stress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A9D48A9C-E6EB-4FAE-86D7-8611830D87E8}"/>
                </a:ext>
              </a:extLst>
            </p:cNvPr>
            <p:cNvSpPr/>
            <p:nvPr/>
          </p:nvSpPr>
          <p:spPr>
            <a:xfrm>
              <a:off x="3949463" y="4336711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Genotoxicity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E697F4F-BD5A-4BC5-AC0C-311238F4D9FF}"/>
                </a:ext>
              </a:extLst>
            </p:cNvPr>
            <p:cNvSpPr/>
            <p:nvPr/>
          </p:nvSpPr>
          <p:spPr>
            <a:xfrm>
              <a:off x="3929646" y="2471088"/>
              <a:ext cx="1881769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Cytotoxicity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F8ED5CC8-3A14-46BF-B37C-6F1C6F1FEF9B}"/>
                </a:ext>
              </a:extLst>
            </p:cNvPr>
            <p:cNvSpPr/>
            <p:nvPr/>
          </p:nvSpPr>
          <p:spPr>
            <a:xfrm>
              <a:off x="6286782" y="3407945"/>
              <a:ext cx="1567669" cy="680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‘Persistent’ lung inflammation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A9E380B-4273-4571-8FD0-12905C0C39C4}"/>
                </a:ext>
              </a:extLst>
            </p:cNvPr>
            <p:cNvSpPr/>
            <p:nvPr/>
          </p:nvSpPr>
          <p:spPr>
            <a:xfrm>
              <a:off x="8294701" y="3365583"/>
              <a:ext cx="1567569" cy="68080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Sub/Chronic inflammation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A7407BBF-4EAC-4C17-A328-94530BD3301C}"/>
                </a:ext>
              </a:extLst>
            </p:cNvPr>
            <p:cNvSpPr/>
            <p:nvPr/>
          </p:nvSpPr>
          <p:spPr>
            <a:xfrm>
              <a:off x="10393325" y="3157631"/>
              <a:ext cx="1567669" cy="10065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Alveolar and bronchiolar adenoma and carcinoma</a:t>
              </a:r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D45FBB81-D7BF-4C2F-B1FF-0D8096AD8A03}"/>
                </a:ext>
              </a:extLst>
            </p:cNvPr>
            <p:cNvSpPr/>
            <p:nvPr/>
          </p:nvSpPr>
          <p:spPr>
            <a:xfrm>
              <a:off x="3518249" y="3545743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866B0597-8F31-400D-899E-370C77B91B78}"/>
                </a:ext>
              </a:extLst>
            </p:cNvPr>
            <p:cNvSpPr/>
            <p:nvPr/>
          </p:nvSpPr>
          <p:spPr>
            <a:xfrm>
              <a:off x="5943186" y="3545746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494B9427-DE7A-44CD-A4C0-3B477C40E5EF}"/>
                </a:ext>
              </a:extLst>
            </p:cNvPr>
            <p:cNvSpPr/>
            <p:nvPr/>
          </p:nvSpPr>
          <p:spPr>
            <a:xfrm>
              <a:off x="7902776" y="3547874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B458C895-0DAF-44D1-A5EB-BC0E55529858}"/>
                </a:ext>
              </a:extLst>
            </p:cNvPr>
            <p:cNvSpPr/>
            <p:nvPr/>
          </p:nvSpPr>
          <p:spPr>
            <a:xfrm>
              <a:off x="9962900" y="3545749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AD6865D3-E605-4825-B64A-28E943A5C9D2}"/>
              </a:ext>
            </a:extLst>
          </p:cNvPr>
          <p:cNvSpPr/>
          <p:nvPr/>
        </p:nvSpPr>
        <p:spPr>
          <a:xfrm>
            <a:off x="3516980" y="4120758"/>
            <a:ext cx="2503315" cy="24734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53384FEF-CD10-41AF-BD76-1F9052D09D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315874"/>
              </p:ext>
            </p:extLst>
          </p:nvPr>
        </p:nvGraphicFramePr>
        <p:xfrm>
          <a:off x="1385803" y="3596480"/>
          <a:ext cx="6992183" cy="2740819"/>
        </p:xfrm>
        <a:graphic>
          <a:graphicData uri="http://schemas.openxmlformats.org/drawingml/2006/table">
            <a:tbl>
              <a:tblPr firstRow="1" firstCol="1" bandRow="1"/>
              <a:tblGrid>
                <a:gridCol w="163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1177809993"/>
                    </a:ext>
                  </a:extLst>
                </a:gridCol>
                <a:gridCol w="914963">
                  <a:extLst>
                    <a:ext uri="{9D8B030D-6E8A-4147-A177-3AD203B41FA5}">
                      <a16:colId xmlns:a16="http://schemas.microsoft.com/office/drawing/2014/main" val="1382018588"/>
                    </a:ext>
                  </a:extLst>
                </a:gridCol>
              </a:tblGrid>
              <a:tr h="771781">
                <a:tc rowSpan="3">
                  <a:txBody>
                    <a:bodyPr/>
                    <a:lstStyle/>
                    <a:p>
                      <a:pPr algn="l"/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Solubility in lung fluids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2</a:t>
                      </a:r>
                    </a:p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Vitro Markers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06"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Ion Release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(µg Co/ml)</a:t>
                      </a:r>
                      <a:endParaRPr lang="en-GB" sz="1600" baseline="30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Cyto-tox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Hypoxia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Oxid. </a:t>
                      </a: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Sress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Genotox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Int.</a:t>
                      </a:r>
                      <a:endParaRPr lang="en-GB" sz="1600" baseline="30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Alv</a:t>
                      </a: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Lys.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392432"/>
                  </a:ext>
                </a:extLst>
              </a:tr>
              <a:tr h="339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 metal powder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1907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Tricobalt tetraoxide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73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8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115" grpId="0" animBg="1"/>
      <p:bldP spid="114" grpId="0" animBg="1"/>
      <p:bldP spid="31" grpId="0" animBg="1"/>
      <p:bldP spid="3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7D-F8C9-4D25-B314-615A7BF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1" y="404037"/>
            <a:ext cx="11590029" cy="893823"/>
          </a:xfrm>
        </p:spPr>
        <p:txBody>
          <a:bodyPr/>
          <a:lstStyle/>
          <a:p>
            <a:r>
              <a:rPr lang="en-GB" sz="3200" dirty="0"/>
              <a:t>Tier 2: potential stumbling blocks? </a:t>
            </a:r>
          </a:p>
        </p:txBody>
      </p:sp>
      <p:pic>
        <p:nvPicPr>
          <p:cNvPr id="4" name="Picture 3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1CCA6A3D-220E-46AD-BC84-933DD1F2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271"/>
            <a:ext cx="3590365" cy="3590365"/>
          </a:xfrm>
          <a:prstGeom prst="rect">
            <a:avLst/>
          </a:prstGeom>
        </p:spPr>
      </p:pic>
      <p:pic>
        <p:nvPicPr>
          <p:cNvPr id="9" name="Picture 8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50886CDF-AC7C-4FF5-A961-FB8AFC335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18" y="4303058"/>
            <a:ext cx="679076" cy="614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414028-F65C-4CE7-A820-AF5320A59039}"/>
              </a:ext>
            </a:extLst>
          </p:cNvPr>
          <p:cNvSpPr txBox="1"/>
          <p:nvPr/>
        </p:nvSpPr>
        <p:spPr>
          <a:xfrm>
            <a:off x="4805082" y="1963271"/>
            <a:ext cx="707359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Muli" panose="00000500000000000000"/>
              </a:rPr>
              <a:t>Differential responses in other cell types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Muli" panose="00000500000000000000"/>
              </a:rPr>
              <a:t>e.g. upregulation of HIF1-alpha by Co</a:t>
            </a:r>
            <a:r>
              <a:rPr lang="en-US" sz="3200" baseline="-25000" dirty="0">
                <a:latin typeface="Muli" panose="00000500000000000000"/>
              </a:rPr>
              <a:t>3</a:t>
            </a:r>
            <a:r>
              <a:rPr lang="en-US" sz="3200" dirty="0">
                <a:latin typeface="Muli" panose="00000500000000000000"/>
              </a:rPr>
              <a:t>O</a:t>
            </a:r>
            <a:r>
              <a:rPr lang="en-US" sz="3200" baseline="-25000" dirty="0">
                <a:latin typeface="Muli" panose="00000500000000000000"/>
              </a:rPr>
              <a:t>4</a:t>
            </a:r>
            <a:r>
              <a:rPr lang="en-US" sz="3200" dirty="0">
                <a:latin typeface="Muli" panose="00000500000000000000"/>
              </a:rPr>
              <a:t> in BEAS-2B cells at high doses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Muli" panose="00000500000000000000"/>
              </a:rPr>
              <a:t>Which (combination of) responses are sufficient for cancer?</a:t>
            </a:r>
            <a:endParaRPr lang="de-DE" sz="3200" dirty="0">
              <a:latin typeface="Muli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07140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7D-F8C9-4D25-B314-615A7BF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1" y="404037"/>
            <a:ext cx="11590029" cy="893823"/>
          </a:xfrm>
        </p:spPr>
        <p:txBody>
          <a:bodyPr/>
          <a:lstStyle/>
          <a:p>
            <a:r>
              <a:rPr lang="en-GB" sz="3200" dirty="0"/>
              <a:t>Tier 3: ‘Persistent’ inflammation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D87E75-38D2-457A-B403-A44D48B1111C}"/>
              </a:ext>
            </a:extLst>
          </p:cNvPr>
          <p:cNvSpPr/>
          <p:nvPr/>
        </p:nvSpPr>
        <p:spPr>
          <a:xfrm>
            <a:off x="288653" y="1737336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/>
              <a:t>Method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752AF5-5B26-4070-B229-27355188838A}"/>
              </a:ext>
            </a:extLst>
          </p:cNvPr>
          <p:cNvSpPr/>
          <p:nvPr/>
        </p:nvSpPr>
        <p:spPr>
          <a:xfrm rot="5400000">
            <a:off x="1614676" y="3473723"/>
            <a:ext cx="713494" cy="580578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44402-BE5E-495A-BD04-3403B0863D33}"/>
              </a:ext>
            </a:extLst>
          </p:cNvPr>
          <p:cNvSpPr/>
          <p:nvPr/>
        </p:nvSpPr>
        <p:spPr>
          <a:xfrm>
            <a:off x="288652" y="4386064"/>
            <a:ext cx="3365542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t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000" kern="1200" dirty="0">
                <a:solidFill>
                  <a:srgbClr val="FF0000"/>
                </a:solidFill>
              </a:rPr>
              <a:t>Acute toxicity test (OECD 436) </a:t>
            </a:r>
          </a:p>
          <a:p>
            <a:pPr marL="0" lvl="1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kern="1200" dirty="0"/>
              <a:t>+ histopathology </a:t>
            </a:r>
          </a:p>
          <a:p>
            <a:pPr marL="0" lvl="1" algn="ctr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dirty="0"/>
              <a:t>+ </a:t>
            </a:r>
            <a:r>
              <a:rPr lang="en-GB" kern="1200" dirty="0"/>
              <a:t>interim sacrifices</a:t>
            </a: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C24313E-0354-4445-B251-B5C6E425E2A9}"/>
              </a:ext>
            </a:extLst>
          </p:cNvPr>
          <p:cNvSpPr/>
          <p:nvPr/>
        </p:nvSpPr>
        <p:spPr>
          <a:xfrm>
            <a:off x="4413229" y="1737335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 err="1"/>
              <a:t>MoA</a:t>
            </a:r>
            <a:endParaRPr lang="en-GB" sz="2700" b="1" kern="12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BDBDE28-54AC-4C5D-B82E-203FF90C31E0}"/>
              </a:ext>
            </a:extLst>
          </p:cNvPr>
          <p:cNvSpPr/>
          <p:nvPr/>
        </p:nvSpPr>
        <p:spPr>
          <a:xfrm rot="5400000">
            <a:off x="5703633" y="3396412"/>
            <a:ext cx="713494" cy="735199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994BB37-BD91-4B2D-B235-AB7AF958DB9C}"/>
              </a:ext>
            </a:extLst>
          </p:cNvPr>
          <p:cNvSpPr/>
          <p:nvPr/>
        </p:nvSpPr>
        <p:spPr>
          <a:xfrm>
            <a:off x="8537805" y="1737335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/>
              <a:t>RESULTS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CC4C1283-F80D-4D32-9106-04C628460FF3}"/>
              </a:ext>
            </a:extLst>
          </p:cNvPr>
          <p:cNvSpPr/>
          <p:nvPr/>
        </p:nvSpPr>
        <p:spPr>
          <a:xfrm>
            <a:off x="6096689" y="4916800"/>
            <a:ext cx="1834741" cy="144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5D74F9BF-0C53-4093-B099-78B0C3AAC2DD}"/>
              </a:ext>
            </a:extLst>
          </p:cNvPr>
          <p:cNvSpPr/>
          <p:nvPr/>
        </p:nvSpPr>
        <p:spPr>
          <a:xfrm rot="5400000">
            <a:off x="9839163" y="3291146"/>
            <a:ext cx="713494" cy="580578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graphicFrame>
        <p:nvGraphicFramePr>
          <p:cNvPr id="117" name="Content Placeholder 5">
            <a:extLst>
              <a:ext uri="{FF2B5EF4-FFF2-40B4-BE49-F238E27FC236}">
                <a16:creationId xmlns:a16="http://schemas.microsoft.com/office/drawing/2014/main" id="{FF41EF2E-1908-488B-B6A7-02C9C51E43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386462"/>
              </p:ext>
            </p:extLst>
          </p:nvPr>
        </p:nvGraphicFramePr>
        <p:xfrm>
          <a:off x="277937" y="2548098"/>
          <a:ext cx="8159238" cy="2740819"/>
        </p:xfrm>
        <a:graphic>
          <a:graphicData uri="http://schemas.openxmlformats.org/drawingml/2006/table">
            <a:tbl>
              <a:tblPr firstRow="1" firstCol="1" bandRow="1"/>
              <a:tblGrid>
                <a:gridCol w="1639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2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452">
                  <a:extLst>
                    <a:ext uri="{9D8B030D-6E8A-4147-A177-3AD203B41FA5}">
                      <a16:colId xmlns:a16="http://schemas.microsoft.com/office/drawing/2014/main" val="1177809993"/>
                    </a:ext>
                  </a:extLst>
                </a:gridCol>
                <a:gridCol w="914963">
                  <a:extLst>
                    <a:ext uri="{9D8B030D-6E8A-4147-A177-3AD203B41FA5}">
                      <a16:colId xmlns:a16="http://schemas.microsoft.com/office/drawing/2014/main" val="1382018588"/>
                    </a:ext>
                  </a:extLst>
                </a:gridCol>
                <a:gridCol w="11670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71781">
                <a:tc rowSpan="3">
                  <a:txBody>
                    <a:bodyPr/>
                    <a:lstStyle/>
                    <a:p>
                      <a:pPr algn="l"/>
                      <a:endParaRPr lang="en-GB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Solubility in lung fluids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2</a:t>
                      </a:r>
                    </a:p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Vitro Markers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vivo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006"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Ion Release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(µg Co/ml)</a:t>
                      </a:r>
                      <a:endParaRPr lang="en-GB" sz="1600" baseline="30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Cyto-tox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Hypoxia</a:t>
                      </a:r>
                      <a:r>
                        <a:rPr lang="en-GB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Oxid. </a:t>
                      </a:r>
                      <a:r>
                        <a:rPr lang="en-GB" sz="16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Sress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Genotox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Persist.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Inflamm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57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Int.</a:t>
                      </a:r>
                      <a:endParaRPr lang="en-GB" sz="1600" baseline="3000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Alv</a:t>
                      </a: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Lys.</a:t>
                      </a:r>
                      <a:endParaRPr lang="en-GB" sz="16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92432"/>
                  </a:ext>
                </a:extLst>
              </a:tr>
              <a:tr h="3390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 metal powder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1907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0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Tricobalt tetraoxide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738509"/>
                  </a:ext>
                </a:extLst>
              </a:tr>
            </a:tbl>
          </a:graphicData>
        </a:graphic>
      </p:graphicFrame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D2A6B91B-A1D9-4418-9954-E56D29F134E2}"/>
              </a:ext>
            </a:extLst>
          </p:cNvPr>
          <p:cNvSpPr/>
          <p:nvPr/>
        </p:nvSpPr>
        <p:spPr>
          <a:xfrm>
            <a:off x="8513139" y="3953021"/>
            <a:ext cx="3365542" cy="2302129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u="sng" dirty="0"/>
              <a:t>Tricobalt tetraoxide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strike="sngStrike" dirty="0">
                <a:solidFill>
                  <a:schemeClr val="bg1"/>
                </a:solidFill>
              </a:rPr>
              <a:t>Persistent inflammation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92D050"/>
                </a:solidFill>
              </a:rPr>
              <a:t>Non-reactive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u="sng" dirty="0">
              <a:solidFill>
                <a:schemeClr val="bg1"/>
              </a:solidFill>
            </a:endParaRP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u="sng" dirty="0">
                <a:solidFill>
                  <a:schemeClr val="bg1"/>
                </a:solidFill>
              </a:rPr>
              <a:t>Co metal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Persistent inflammation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rgbClr val="FF0000"/>
                </a:solidFill>
              </a:rPr>
              <a:t>Reactive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1668317-48A3-4986-8BAA-DF92130E1DAE}"/>
              </a:ext>
            </a:extLst>
          </p:cNvPr>
          <p:cNvGrpSpPr/>
          <p:nvPr/>
        </p:nvGrpSpPr>
        <p:grpSpPr>
          <a:xfrm>
            <a:off x="211513" y="4299350"/>
            <a:ext cx="11729988" cy="2399560"/>
            <a:chOff x="231006" y="2471088"/>
            <a:chExt cx="11729988" cy="2399560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6B9EA990-8987-4D90-9F46-0AC96FA78593}"/>
                </a:ext>
              </a:extLst>
            </p:cNvPr>
            <p:cNvSpPr/>
            <p:nvPr/>
          </p:nvSpPr>
          <p:spPr>
            <a:xfrm>
              <a:off x="231006" y="2978561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ions</a:t>
              </a:r>
            </a:p>
          </p:txBody>
        </p:sp>
        <p:sp>
          <p:nvSpPr>
            <p:cNvPr id="95" name="Arrow: Right 94">
              <a:extLst>
                <a:ext uri="{FF2B5EF4-FFF2-40B4-BE49-F238E27FC236}">
                  <a16:creationId xmlns:a16="http://schemas.microsoft.com/office/drawing/2014/main" id="{A8C69ABC-4E5F-405F-A75D-ABED447105CC}"/>
                </a:ext>
              </a:extLst>
            </p:cNvPr>
            <p:cNvSpPr/>
            <p:nvPr/>
          </p:nvSpPr>
          <p:spPr>
            <a:xfrm rot="1000658">
              <a:off x="1408203" y="3238960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89B1C7E5-A040-43A7-9D94-E2257F2654D0}"/>
                </a:ext>
              </a:extLst>
            </p:cNvPr>
            <p:cNvSpPr/>
            <p:nvPr/>
          </p:nvSpPr>
          <p:spPr>
            <a:xfrm>
              <a:off x="231006" y="3805703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 particles</a:t>
              </a:r>
            </a:p>
          </p:txBody>
        </p:sp>
        <p:sp>
          <p:nvSpPr>
            <p:cNvPr id="97" name="Arrow: Right 96">
              <a:extLst>
                <a:ext uri="{FF2B5EF4-FFF2-40B4-BE49-F238E27FC236}">
                  <a16:creationId xmlns:a16="http://schemas.microsoft.com/office/drawing/2014/main" id="{D2017F70-FD37-421A-80C5-F694C2E2C93B}"/>
                </a:ext>
              </a:extLst>
            </p:cNvPr>
            <p:cNvSpPr/>
            <p:nvPr/>
          </p:nvSpPr>
          <p:spPr>
            <a:xfrm rot="20504082">
              <a:off x="1410345" y="3892127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2548E75-FC5E-4843-AFE0-68D823DB867C}"/>
                </a:ext>
              </a:extLst>
            </p:cNvPr>
            <p:cNvSpPr txBox="1"/>
            <p:nvPr/>
          </p:nvSpPr>
          <p:spPr>
            <a:xfrm>
              <a:off x="1256658" y="2712254"/>
              <a:ext cx="941283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 </a:t>
              </a:r>
            </a:p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D2AFEC70-EE47-4DCD-ADB9-D3EEB613A350}"/>
                </a:ext>
              </a:extLst>
            </p:cNvPr>
            <p:cNvSpPr txBox="1"/>
            <p:nvPr/>
          </p:nvSpPr>
          <p:spPr>
            <a:xfrm>
              <a:off x="1346879" y="4336710"/>
              <a:ext cx="73289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Endo-</a:t>
              </a:r>
            </a:p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cytosis</a:t>
              </a: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9EF551B-2A60-4F5A-BFDB-17F5418B09B4}"/>
                </a:ext>
              </a:extLst>
            </p:cNvPr>
            <p:cNvSpPr/>
            <p:nvPr/>
          </p:nvSpPr>
          <p:spPr>
            <a:xfrm>
              <a:off x="2112260" y="3407945"/>
              <a:ext cx="1294222" cy="5339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Intracellular Co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B845921B-37B1-4C4E-842B-958CB454EC3D}"/>
                </a:ext>
              </a:extLst>
            </p:cNvPr>
            <p:cNvSpPr/>
            <p:nvPr/>
          </p:nvSpPr>
          <p:spPr>
            <a:xfrm>
              <a:off x="3940639" y="3088538"/>
              <a:ext cx="1850577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Hypoxia</a:t>
              </a: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E52E9093-AEEC-4FD9-A154-C1E99340B3BD}"/>
                </a:ext>
              </a:extLst>
            </p:cNvPr>
            <p:cNvSpPr/>
            <p:nvPr/>
          </p:nvSpPr>
          <p:spPr>
            <a:xfrm>
              <a:off x="3949462" y="3705989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Oxidative stress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F4396903-3B7B-4827-973A-54D8F7FDD1EA}"/>
                </a:ext>
              </a:extLst>
            </p:cNvPr>
            <p:cNvSpPr/>
            <p:nvPr/>
          </p:nvSpPr>
          <p:spPr>
            <a:xfrm>
              <a:off x="3949463" y="4336711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Genotoxicity </a:t>
              </a:r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D0659AEF-2517-4B8A-9131-1625F49ADA6C}"/>
                </a:ext>
              </a:extLst>
            </p:cNvPr>
            <p:cNvSpPr/>
            <p:nvPr/>
          </p:nvSpPr>
          <p:spPr>
            <a:xfrm>
              <a:off x="3929646" y="2471088"/>
              <a:ext cx="1881769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Cytotoxicity</a:t>
              </a:r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D43D151B-7A65-4C22-812B-FDC607DBC4E5}"/>
                </a:ext>
              </a:extLst>
            </p:cNvPr>
            <p:cNvSpPr/>
            <p:nvPr/>
          </p:nvSpPr>
          <p:spPr>
            <a:xfrm>
              <a:off x="6257729" y="3374572"/>
              <a:ext cx="1567669" cy="680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‘Persistent’ lung inflammation</a:t>
              </a:r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9394BAA5-6899-4B73-9704-4DEBF901031B}"/>
                </a:ext>
              </a:extLst>
            </p:cNvPr>
            <p:cNvSpPr/>
            <p:nvPr/>
          </p:nvSpPr>
          <p:spPr>
            <a:xfrm>
              <a:off x="8294701" y="3365583"/>
              <a:ext cx="1567569" cy="68080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Sub/Chronic inflammation</a:t>
              </a: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3B8BF109-FAB0-40FD-9770-74E2BED52635}"/>
                </a:ext>
              </a:extLst>
            </p:cNvPr>
            <p:cNvSpPr/>
            <p:nvPr/>
          </p:nvSpPr>
          <p:spPr>
            <a:xfrm>
              <a:off x="10393325" y="3157631"/>
              <a:ext cx="1567669" cy="10065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Alveolar and bronchiolar adenoma and carcinoma</a:t>
              </a:r>
            </a:p>
          </p:txBody>
        </p:sp>
        <p:sp>
          <p:nvSpPr>
            <p:cNvPr id="109" name="Arrow: Right 108">
              <a:extLst>
                <a:ext uri="{FF2B5EF4-FFF2-40B4-BE49-F238E27FC236}">
                  <a16:creationId xmlns:a16="http://schemas.microsoft.com/office/drawing/2014/main" id="{2C9D0773-BEA9-4090-BF30-CFD42CA2EA47}"/>
                </a:ext>
              </a:extLst>
            </p:cNvPr>
            <p:cNvSpPr/>
            <p:nvPr/>
          </p:nvSpPr>
          <p:spPr>
            <a:xfrm>
              <a:off x="3518249" y="3545743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Arrow: Right 109">
              <a:extLst>
                <a:ext uri="{FF2B5EF4-FFF2-40B4-BE49-F238E27FC236}">
                  <a16:creationId xmlns:a16="http://schemas.microsoft.com/office/drawing/2014/main" id="{ACD4163E-B0E8-4F62-8C34-EF6E3A522105}"/>
                </a:ext>
              </a:extLst>
            </p:cNvPr>
            <p:cNvSpPr/>
            <p:nvPr/>
          </p:nvSpPr>
          <p:spPr>
            <a:xfrm>
              <a:off x="5943186" y="3545746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DBCE2DCC-5420-4CF3-B4C6-F5A5CCF4504C}"/>
                </a:ext>
              </a:extLst>
            </p:cNvPr>
            <p:cNvSpPr/>
            <p:nvPr/>
          </p:nvSpPr>
          <p:spPr>
            <a:xfrm>
              <a:off x="7902776" y="3547874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Arrow: Right 111">
              <a:extLst>
                <a:ext uri="{FF2B5EF4-FFF2-40B4-BE49-F238E27FC236}">
                  <a16:creationId xmlns:a16="http://schemas.microsoft.com/office/drawing/2014/main" id="{6A14D652-03E9-4B68-B285-4375F75B5946}"/>
                </a:ext>
              </a:extLst>
            </p:cNvPr>
            <p:cNvSpPr/>
            <p:nvPr/>
          </p:nvSpPr>
          <p:spPr>
            <a:xfrm>
              <a:off x="9962900" y="3545749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14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113" grpId="0" animBg="1"/>
      <p:bldP spid="113" grpId="1" animBg="1"/>
      <p:bldP spid="115" grpId="0" animBg="1"/>
      <p:bldP spid="1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7D-F8C9-4D25-B314-615A7BF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1" y="404037"/>
            <a:ext cx="11590029" cy="893823"/>
          </a:xfrm>
        </p:spPr>
        <p:txBody>
          <a:bodyPr/>
          <a:lstStyle/>
          <a:p>
            <a:r>
              <a:rPr lang="en-GB" sz="3200" dirty="0"/>
              <a:t>Tier 3: potential stumbling blocks? </a:t>
            </a:r>
          </a:p>
        </p:txBody>
      </p:sp>
      <p:pic>
        <p:nvPicPr>
          <p:cNvPr id="4" name="Picture 3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1CCA6A3D-220E-46AD-BC84-933DD1F2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271"/>
            <a:ext cx="3590365" cy="3590365"/>
          </a:xfrm>
          <a:prstGeom prst="rect">
            <a:avLst/>
          </a:prstGeom>
        </p:spPr>
      </p:pic>
      <p:pic>
        <p:nvPicPr>
          <p:cNvPr id="9" name="Picture 8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50886CDF-AC7C-4FF5-A961-FB8AFC335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18" y="4303058"/>
            <a:ext cx="679076" cy="614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414028-F65C-4CE7-A820-AF5320A59039}"/>
              </a:ext>
            </a:extLst>
          </p:cNvPr>
          <p:cNvSpPr txBox="1"/>
          <p:nvPr/>
        </p:nvSpPr>
        <p:spPr>
          <a:xfrm>
            <a:off x="3460381" y="1484422"/>
            <a:ext cx="826545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Muli" panose="00000500000000000000"/>
              </a:rPr>
              <a:t>Lack of local concordance between marker of “reactivity” and ultimate adverse outcome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Muli" panose="00000500000000000000"/>
              </a:rPr>
              <a:t>E.g. larynx metaplasia and </a:t>
            </a:r>
            <a:r>
              <a:rPr lang="en-GB" sz="2800" dirty="0">
                <a:effectLst/>
                <a:latin typeface="Muli" panose="00000500000000000000"/>
                <a:ea typeface="Calibri" panose="020F0502020204030204" pitchFamily="34" charset="0"/>
              </a:rPr>
              <a:t>alveolar bronchiolar adenoma carcinoma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Muli" panose="00000500000000000000"/>
              </a:rPr>
              <a:t>Is it possible to determine the nature of the “persistent inflammation” as acute or chronic?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Muli" panose="00000500000000000000"/>
              </a:rPr>
              <a:t>How are cobalt-related acute inflammation and cobalt-related chronic inflammation related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dirty="0">
                <a:effectLst/>
                <a:latin typeface="Muli" panose="00000500000000000000"/>
              </a:rPr>
              <a:t>or are they separate events?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3200" dirty="0">
              <a:latin typeface="Muli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47414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7D-F8C9-4D25-B314-615A7BF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1" y="404037"/>
            <a:ext cx="11590029" cy="893823"/>
          </a:xfrm>
        </p:spPr>
        <p:txBody>
          <a:bodyPr/>
          <a:lstStyle/>
          <a:p>
            <a:r>
              <a:rPr lang="en-GB" sz="3200" dirty="0"/>
              <a:t>Tier 4: 28-day RDT inhalation study with tricobalt tetraoxide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4D87E75-38D2-457A-B403-A44D48B1111C}"/>
              </a:ext>
            </a:extLst>
          </p:cNvPr>
          <p:cNvSpPr/>
          <p:nvPr/>
        </p:nvSpPr>
        <p:spPr>
          <a:xfrm>
            <a:off x="288653" y="1737336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/>
              <a:t>Method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3752AF5-5B26-4070-B229-27355188838A}"/>
              </a:ext>
            </a:extLst>
          </p:cNvPr>
          <p:cNvSpPr/>
          <p:nvPr/>
        </p:nvSpPr>
        <p:spPr>
          <a:xfrm rot="5400000">
            <a:off x="1614676" y="3473723"/>
            <a:ext cx="713494" cy="580578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7944402-BE5E-495A-BD04-3403B0863D33}"/>
              </a:ext>
            </a:extLst>
          </p:cNvPr>
          <p:cNvSpPr/>
          <p:nvPr/>
        </p:nvSpPr>
        <p:spPr>
          <a:xfrm>
            <a:off x="173361" y="4432049"/>
            <a:ext cx="3365542" cy="2370336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t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dirty="0">
                <a:solidFill>
                  <a:srgbClr val="FF0000"/>
                </a:solidFill>
              </a:rPr>
              <a:t>28d RDT inhalation study with 90d recovery</a:t>
            </a:r>
          </a:p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kern="1200" dirty="0"/>
              <a:t>(</a:t>
            </a:r>
            <a:r>
              <a:rPr lang="en-GB" kern="1200" dirty="0">
                <a:solidFill>
                  <a:srgbClr val="FF0000"/>
                </a:solidFill>
              </a:rPr>
              <a:t>OECD 412</a:t>
            </a:r>
            <a:r>
              <a:rPr lang="en-GB" kern="1200" dirty="0"/>
              <a:t>)</a:t>
            </a:r>
          </a:p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dirty="0"/>
              <a:t>+ upregulation of hypoxia</a:t>
            </a:r>
          </a:p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600" dirty="0"/>
              <a:t>+ measure cytokines, 8-OH-dG</a:t>
            </a:r>
          </a:p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dirty="0">
                <a:solidFill>
                  <a:srgbClr val="FFC000"/>
                </a:solidFill>
              </a:rPr>
              <a:t>(90d RDT inhalation study TBD)</a:t>
            </a:r>
          </a:p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1600" kern="12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7C24313E-0354-4445-B251-B5C6E425E2A9}"/>
              </a:ext>
            </a:extLst>
          </p:cNvPr>
          <p:cNvSpPr/>
          <p:nvPr/>
        </p:nvSpPr>
        <p:spPr>
          <a:xfrm>
            <a:off x="4413229" y="1737335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 err="1"/>
              <a:t>MoA</a:t>
            </a:r>
            <a:endParaRPr lang="en-GB" sz="2700" b="1" kern="1200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BDBDE28-54AC-4C5D-B82E-203FF90C31E0}"/>
              </a:ext>
            </a:extLst>
          </p:cNvPr>
          <p:cNvSpPr/>
          <p:nvPr/>
        </p:nvSpPr>
        <p:spPr>
          <a:xfrm rot="5400000">
            <a:off x="5703633" y="3396412"/>
            <a:ext cx="713494" cy="735199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E994BB37-BD91-4B2D-B235-AB7AF958DB9C}"/>
              </a:ext>
            </a:extLst>
          </p:cNvPr>
          <p:cNvSpPr/>
          <p:nvPr/>
        </p:nvSpPr>
        <p:spPr>
          <a:xfrm>
            <a:off x="8537805" y="1737335"/>
            <a:ext cx="3365541" cy="1404625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ctr" anchorCtr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2700" b="1" kern="1200" dirty="0"/>
              <a:t>RESULTS</a:t>
            </a: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5D74F9BF-0C53-4093-B099-78B0C3AAC2DD}"/>
              </a:ext>
            </a:extLst>
          </p:cNvPr>
          <p:cNvSpPr/>
          <p:nvPr/>
        </p:nvSpPr>
        <p:spPr>
          <a:xfrm rot="5400000">
            <a:off x="9811434" y="3465784"/>
            <a:ext cx="713494" cy="580578"/>
          </a:xfrm>
          <a:custGeom>
            <a:avLst/>
            <a:gdLst>
              <a:gd name="connsiteX0" fmla="*/ 0 w 717692"/>
              <a:gd name="connsiteY0" fmla="*/ 167913 h 839565"/>
              <a:gd name="connsiteX1" fmla="*/ 358846 w 717692"/>
              <a:gd name="connsiteY1" fmla="*/ 167913 h 839565"/>
              <a:gd name="connsiteX2" fmla="*/ 358846 w 717692"/>
              <a:gd name="connsiteY2" fmla="*/ 0 h 839565"/>
              <a:gd name="connsiteX3" fmla="*/ 717692 w 717692"/>
              <a:gd name="connsiteY3" fmla="*/ 419783 h 839565"/>
              <a:gd name="connsiteX4" fmla="*/ 358846 w 717692"/>
              <a:gd name="connsiteY4" fmla="*/ 839565 h 839565"/>
              <a:gd name="connsiteX5" fmla="*/ 358846 w 717692"/>
              <a:gd name="connsiteY5" fmla="*/ 671652 h 839565"/>
              <a:gd name="connsiteX6" fmla="*/ 0 w 717692"/>
              <a:gd name="connsiteY6" fmla="*/ 671652 h 839565"/>
              <a:gd name="connsiteX7" fmla="*/ 0 w 717692"/>
              <a:gd name="connsiteY7" fmla="*/ 167913 h 839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692" h="839565">
                <a:moveTo>
                  <a:pt x="0" y="167913"/>
                </a:moveTo>
                <a:lnTo>
                  <a:pt x="358846" y="167913"/>
                </a:lnTo>
                <a:lnTo>
                  <a:pt x="358846" y="0"/>
                </a:lnTo>
                <a:lnTo>
                  <a:pt x="717692" y="419783"/>
                </a:lnTo>
                <a:lnTo>
                  <a:pt x="358846" y="839565"/>
                </a:lnTo>
                <a:lnTo>
                  <a:pt x="358846" y="671652"/>
                </a:lnTo>
                <a:lnTo>
                  <a:pt x="0" y="671652"/>
                </a:lnTo>
                <a:lnTo>
                  <a:pt x="0" y="1679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67913" rIns="215308" bIns="167913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GB" sz="2200" kern="1200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D2A6B91B-A1D9-4418-9954-E56D29F134E2}"/>
              </a:ext>
            </a:extLst>
          </p:cNvPr>
          <p:cNvSpPr/>
          <p:nvPr/>
        </p:nvSpPr>
        <p:spPr>
          <a:xfrm>
            <a:off x="8513139" y="4386062"/>
            <a:ext cx="3390207" cy="2471938"/>
          </a:xfrm>
          <a:custGeom>
            <a:avLst/>
            <a:gdLst>
              <a:gd name="connsiteX0" fmla="*/ 0 w 3385343"/>
              <a:gd name="connsiteY0" fmla="*/ 203121 h 2031206"/>
              <a:gd name="connsiteX1" fmla="*/ 203121 w 3385343"/>
              <a:gd name="connsiteY1" fmla="*/ 0 h 2031206"/>
              <a:gd name="connsiteX2" fmla="*/ 3182222 w 3385343"/>
              <a:gd name="connsiteY2" fmla="*/ 0 h 2031206"/>
              <a:gd name="connsiteX3" fmla="*/ 3385343 w 3385343"/>
              <a:gd name="connsiteY3" fmla="*/ 203121 h 2031206"/>
              <a:gd name="connsiteX4" fmla="*/ 3385343 w 3385343"/>
              <a:gd name="connsiteY4" fmla="*/ 1828085 h 2031206"/>
              <a:gd name="connsiteX5" fmla="*/ 3182222 w 3385343"/>
              <a:gd name="connsiteY5" fmla="*/ 2031206 h 2031206"/>
              <a:gd name="connsiteX6" fmla="*/ 203121 w 3385343"/>
              <a:gd name="connsiteY6" fmla="*/ 2031206 h 2031206"/>
              <a:gd name="connsiteX7" fmla="*/ 0 w 3385343"/>
              <a:gd name="connsiteY7" fmla="*/ 1828085 h 2031206"/>
              <a:gd name="connsiteX8" fmla="*/ 0 w 3385343"/>
              <a:gd name="connsiteY8" fmla="*/ 203121 h 203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85343" h="2031206">
                <a:moveTo>
                  <a:pt x="0" y="203121"/>
                </a:moveTo>
                <a:cubicBezTo>
                  <a:pt x="0" y="90940"/>
                  <a:pt x="90940" y="0"/>
                  <a:pt x="203121" y="0"/>
                </a:cubicBezTo>
                <a:lnTo>
                  <a:pt x="3182222" y="0"/>
                </a:lnTo>
                <a:cubicBezTo>
                  <a:pt x="3294403" y="0"/>
                  <a:pt x="3385343" y="90940"/>
                  <a:pt x="3385343" y="203121"/>
                </a:cubicBezTo>
                <a:lnTo>
                  <a:pt x="3385343" y="1828085"/>
                </a:lnTo>
                <a:cubicBezTo>
                  <a:pt x="3385343" y="1940266"/>
                  <a:pt x="3294403" y="2031206"/>
                  <a:pt x="3182222" y="2031206"/>
                </a:cubicBezTo>
                <a:lnTo>
                  <a:pt x="203121" y="2031206"/>
                </a:lnTo>
                <a:cubicBezTo>
                  <a:pt x="90940" y="2031206"/>
                  <a:pt x="0" y="1940266"/>
                  <a:pt x="0" y="1828085"/>
                </a:cubicBezTo>
                <a:lnTo>
                  <a:pt x="0" y="20312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362" tIns="162362" rIns="162362" bIns="162362" numCol="1" spcCol="1270" anchor="t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u="sng" dirty="0">
                <a:solidFill>
                  <a:schemeClr val="bg1"/>
                </a:solidFill>
              </a:rPr>
              <a:t>Tricobalt tetraoxide</a:t>
            </a:r>
            <a:endParaRPr lang="en-GB" sz="1600" dirty="0">
              <a:solidFill>
                <a:schemeClr val="bg1"/>
              </a:solidFill>
            </a:endParaRPr>
          </a:p>
          <a:p>
            <a:pPr marL="285750" lvl="0" indent="-285750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en-GB" sz="1600" dirty="0">
                <a:solidFill>
                  <a:schemeClr val="bg1"/>
                </a:solidFill>
              </a:rPr>
              <a:t>Response similar to ‘poorly soluble particle’ (PSP) effect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Vs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u="sng" dirty="0">
                <a:solidFill>
                  <a:schemeClr val="bg1"/>
                </a:solidFill>
              </a:rPr>
              <a:t>Reactive substances </a:t>
            </a:r>
          </a:p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dirty="0">
                <a:solidFill>
                  <a:schemeClr val="bg1"/>
                </a:solidFill>
              </a:rPr>
              <a:t>- In 14d and 3mo studies: chronic active inflammation and epithelial hyperplasia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86FA72-E5C7-4AC9-A16B-E76C686D0636}"/>
              </a:ext>
            </a:extLst>
          </p:cNvPr>
          <p:cNvGrpSpPr/>
          <p:nvPr/>
        </p:nvGrpSpPr>
        <p:grpSpPr>
          <a:xfrm>
            <a:off x="288651" y="4165081"/>
            <a:ext cx="11729988" cy="2399560"/>
            <a:chOff x="231006" y="2471088"/>
            <a:chExt cx="11729988" cy="2399560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FC3D0F3-056A-4193-A424-C74F577EC007}"/>
                </a:ext>
              </a:extLst>
            </p:cNvPr>
            <p:cNvSpPr/>
            <p:nvPr/>
          </p:nvSpPr>
          <p:spPr>
            <a:xfrm>
              <a:off x="231006" y="2978561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ions</a:t>
              </a: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90A7518-022F-4EF6-A560-85BB709D9F44}"/>
                </a:ext>
              </a:extLst>
            </p:cNvPr>
            <p:cNvSpPr/>
            <p:nvPr/>
          </p:nvSpPr>
          <p:spPr>
            <a:xfrm rot="1000658">
              <a:off x="1408203" y="3238960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9274874-9166-41F1-870B-E99A3874DB78}"/>
                </a:ext>
              </a:extLst>
            </p:cNvPr>
            <p:cNvSpPr/>
            <p:nvPr/>
          </p:nvSpPr>
          <p:spPr>
            <a:xfrm>
              <a:off x="231006" y="3805703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 particles</a:t>
              </a: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42F8A331-CEDB-4F88-A7D3-1ADA247C8082}"/>
                </a:ext>
              </a:extLst>
            </p:cNvPr>
            <p:cNvSpPr/>
            <p:nvPr/>
          </p:nvSpPr>
          <p:spPr>
            <a:xfrm rot="20504082">
              <a:off x="1410345" y="3892127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FD7E581-60C0-42F1-A764-0D7B9663F085}"/>
                </a:ext>
              </a:extLst>
            </p:cNvPr>
            <p:cNvSpPr txBox="1"/>
            <p:nvPr/>
          </p:nvSpPr>
          <p:spPr>
            <a:xfrm>
              <a:off x="1256658" y="2712254"/>
              <a:ext cx="941283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Ion </a:t>
              </a:r>
            </a:p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Channels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1898F3-081E-4BC7-8C50-557A73489C2B}"/>
                </a:ext>
              </a:extLst>
            </p:cNvPr>
            <p:cNvSpPr txBox="1"/>
            <p:nvPr/>
          </p:nvSpPr>
          <p:spPr>
            <a:xfrm>
              <a:off x="1346879" y="4336710"/>
              <a:ext cx="73289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Endo-</a:t>
              </a:r>
            </a:p>
            <a:p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cytosis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D11A892-8FAD-497F-9AEA-36C984862E77}"/>
                </a:ext>
              </a:extLst>
            </p:cNvPr>
            <p:cNvSpPr/>
            <p:nvPr/>
          </p:nvSpPr>
          <p:spPr>
            <a:xfrm>
              <a:off x="2112260" y="3407945"/>
              <a:ext cx="1294222" cy="5339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Intracellular Co</a:t>
              </a:r>
              <a:r>
                <a:rPr lang="en-GB" sz="1400" baseline="300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2+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A5D453F-AA24-46F4-A8A8-16AE4C30658B}"/>
                </a:ext>
              </a:extLst>
            </p:cNvPr>
            <p:cNvSpPr/>
            <p:nvPr/>
          </p:nvSpPr>
          <p:spPr>
            <a:xfrm>
              <a:off x="3940639" y="3088538"/>
              <a:ext cx="1850577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Hypoxia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69CA9734-26CF-4167-8BCB-AEE249099CB2}"/>
                </a:ext>
              </a:extLst>
            </p:cNvPr>
            <p:cNvSpPr/>
            <p:nvPr/>
          </p:nvSpPr>
          <p:spPr>
            <a:xfrm>
              <a:off x="3949462" y="3705989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Oxidative stress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FCE76E7-47A8-4598-8732-65D9821337F6}"/>
                </a:ext>
              </a:extLst>
            </p:cNvPr>
            <p:cNvSpPr/>
            <p:nvPr/>
          </p:nvSpPr>
          <p:spPr>
            <a:xfrm>
              <a:off x="3949463" y="4336711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Genotoxicity 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DC14B1C-B5E1-42F5-8FE9-3E3A8848BE61}"/>
                </a:ext>
              </a:extLst>
            </p:cNvPr>
            <p:cNvSpPr/>
            <p:nvPr/>
          </p:nvSpPr>
          <p:spPr>
            <a:xfrm>
              <a:off x="3929646" y="2471088"/>
              <a:ext cx="1881769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Cytotoxicity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229C7E2-61BF-41B8-909E-919A469C591C}"/>
                </a:ext>
              </a:extLst>
            </p:cNvPr>
            <p:cNvSpPr/>
            <p:nvPr/>
          </p:nvSpPr>
          <p:spPr>
            <a:xfrm>
              <a:off x="6248796" y="3353039"/>
              <a:ext cx="1567669" cy="680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</a:t>
              </a:r>
              <a:r>
                <a:rPr lang="en-GB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Persistent’ lung inflammation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E73E50F-7D0E-4D04-BC0A-EC44DE3CD083}"/>
                </a:ext>
              </a:extLst>
            </p:cNvPr>
            <p:cNvSpPr/>
            <p:nvPr/>
          </p:nvSpPr>
          <p:spPr>
            <a:xfrm>
              <a:off x="8294701" y="3365583"/>
              <a:ext cx="1567569" cy="680807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Sub/Chronic inflammation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92C698D9-B7AC-4614-B844-43F3A5A8F9E2}"/>
                </a:ext>
              </a:extLst>
            </p:cNvPr>
            <p:cNvSpPr/>
            <p:nvPr/>
          </p:nvSpPr>
          <p:spPr>
            <a:xfrm>
              <a:off x="10393325" y="3157631"/>
              <a:ext cx="1567669" cy="10065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Alveolar and bronchiolar adenoma and carcinoma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F3280134-CC35-40C5-8067-BF7333940DF0}"/>
                </a:ext>
              </a:extLst>
            </p:cNvPr>
            <p:cNvSpPr/>
            <p:nvPr/>
          </p:nvSpPr>
          <p:spPr>
            <a:xfrm>
              <a:off x="3518249" y="3545743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FF6F08B8-C102-4EF9-99A6-CA8A2FF4E47F}"/>
                </a:ext>
              </a:extLst>
            </p:cNvPr>
            <p:cNvSpPr/>
            <p:nvPr/>
          </p:nvSpPr>
          <p:spPr>
            <a:xfrm>
              <a:off x="5943186" y="3545746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D1F7941C-B39B-4C57-AA55-970C28333B6A}"/>
                </a:ext>
              </a:extLst>
            </p:cNvPr>
            <p:cNvSpPr/>
            <p:nvPr/>
          </p:nvSpPr>
          <p:spPr>
            <a:xfrm>
              <a:off x="7902776" y="3547874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14D82B62-38E7-4DF4-9D88-08B19422187E}"/>
                </a:ext>
              </a:extLst>
            </p:cNvPr>
            <p:cNvSpPr/>
            <p:nvPr/>
          </p:nvSpPr>
          <p:spPr>
            <a:xfrm>
              <a:off x="9962900" y="3545749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1D146FC3-9882-488F-8DDB-E118B8CA1A2E}"/>
              </a:ext>
            </a:extLst>
          </p:cNvPr>
          <p:cNvSpPr/>
          <p:nvPr/>
        </p:nvSpPr>
        <p:spPr>
          <a:xfrm>
            <a:off x="8190627" y="4706262"/>
            <a:ext cx="1834741" cy="1445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445D5DD7-F48B-4861-8B97-FD2F9D591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004823"/>
              </p:ext>
            </p:extLst>
          </p:nvPr>
        </p:nvGraphicFramePr>
        <p:xfrm>
          <a:off x="786043" y="3764011"/>
          <a:ext cx="7397235" cy="2714830"/>
        </p:xfrm>
        <a:graphic>
          <a:graphicData uri="http://schemas.openxmlformats.org/drawingml/2006/table">
            <a:tbl>
              <a:tblPr firstRow="1" firstCol="1" bandRow="1"/>
              <a:tblGrid>
                <a:gridCol w="1094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2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84633050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3936041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34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4310">
                <a:tc rowSpan="3">
                  <a:txBody>
                    <a:bodyPr/>
                    <a:lstStyle/>
                    <a:p>
                      <a:pPr algn="l"/>
                      <a:endParaRPr lang="en-GB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Solubility in lung fluids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2</a:t>
                      </a:r>
                    </a:p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Vitro Markers</a:t>
                      </a:r>
                      <a:endParaRPr kumimoji="0" lang="en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vivo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GB" sz="14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vivo</a:t>
                      </a:r>
                      <a:endParaRPr lang="en-GB" sz="14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847"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Ion Release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(µg Co/ml)</a:t>
                      </a:r>
                      <a:endParaRPr lang="en-GB" sz="1400" baseline="30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Cyto-tox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Hypoxia</a:t>
                      </a:r>
                      <a:r>
                        <a:rPr lang="en-GB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4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Oxid. Stress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Geno-tox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Persist.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Inflamm</a:t>
                      </a:r>
                      <a:endParaRPr lang="en-GB" sz="1400" b="1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day RDT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1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Int.</a:t>
                      </a:r>
                      <a:endParaRPr lang="en-GB" sz="1400" baseline="3000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Alv</a:t>
                      </a: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Lys.</a:t>
                      </a:r>
                      <a:endParaRPr lang="en-GB" sz="1400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92432"/>
                  </a:ext>
                </a:extLst>
              </a:tr>
              <a:tr h="482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 metal powder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1907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757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See comment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2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Tricobalt tetraoxide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-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17385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871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115" grpId="0" animBg="1"/>
      <p:bldP spid="114" grpId="0" animBg="1"/>
      <p:bldP spid="32" grpId="0" animBg="1"/>
      <p:bldP spid="3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7D-F8C9-4D25-B314-615A7BF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1" y="404037"/>
            <a:ext cx="11590029" cy="893823"/>
          </a:xfrm>
        </p:spPr>
        <p:txBody>
          <a:bodyPr/>
          <a:lstStyle/>
          <a:p>
            <a:r>
              <a:rPr lang="en-GB" sz="3200" dirty="0"/>
              <a:t>Tier 4: potential stumbling blocks? </a:t>
            </a:r>
          </a:p>
        </p:txBody>
      </p:sp>
      <p:pic>
        <p:nvPicPr>
          <p:cNvPr id="4" name="Picture 3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1CCA6A3D-220E-46AD-BC84-933DD1F2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271"/>
            <a:ext cx="3590365" cy="3590365"/>
          </a:xfrm>
          <a:prstGeom prst="rect">
            <a:avLst/>
          </a:prstGeom>
        </p:spPr>
      </p:pic>
      <p:pic>
        <p:nvPicPr>
          <p:cNvPr id="9" name="Picture 8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50886CDF-AC7C-4FF5-A961-FB8AFC335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18" y="4303058"/>
            <a:ext cx="679076" cy="614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414028-F65C-4CE7-A820-AF5320A59039}"/>
              </a:ext>
            </a:extLst>
          </p:cNvPr>
          <p:cNvSpPr txBox="1"/>
          <p:nvPr/>
        </p:nvSpPr>
        <p:spPr>
          <a:xfrm>
            <a:off x="4805082" y="1963271"/>
            <a:ext cx="70735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Muli" panose="00000500000000000000"/>
              </a:rPr>
              <a:t>Convincing enough for lack of adversity?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Muli" panose="00000500000000000000"/>
              </a:rPr>
              <a:t>How to predict “ultimate” outcome? </a:t>
            </a:r>
            <a:endParaRPr lang="de-DE" sz="3200" dirty="0">
              <a:latin typeface="Muli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2838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2ED8-42ED-4015-B9AB-D84B0E34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Tiered approach results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846B33D-4004-4712-9214-75BA2E84A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618456"/>
              </p:ext>
            </p:extLst>
          </p:nvPr>
        </p:nvGraphicFramePr>
        <p:xfrm>
          <a:off x="416469" y="1437560"/>
          <a:ext cx="10971001" cy="4447855"/>
        </p:xfrm>
        <a:graphic>
          <a:graphicData uri="http://schemas.openxmlformats.org/drawingml/2006/table">
            <a:tbl>
              <a:tblPr firstRow="1" firstCol="1" bandRow="1"/>
              <a:tblGrid>
                <a:gridCol w="1650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3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3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2641">
                  <a:extLst>
                    <a:ext uri="{9D8B030D-6E8A-4147-A177-3AD203B41FA5}">
                      <a16:colId xmlns:a16="http://schemas.microsoft.com/office/drawing/2014/main" val="84633050"/>
                    </a:ext>
                  </a:extLst>
                </a:gridCol>
                <a:gridCol w="929471">
                  <a:extLst>
                    <a:ext uri="{9D8B030D-6E8A-4147-A177-3AD203B41FA5}">
                      <a16:colId xmlns:a16="http://schemas.microsoft.com/office/drawing/2014/main" val="3393604110"/>
                    </a:ext>
                  </a:extLst>
                </a:gridCol>
                <a:gridCol w="877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09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9918">
                  <a:extLst>
                    <a:ext uri="{9D8B030D-6E8A-4147-A177-3AD203B41FA5}">
                      <a16:colId xmlns:a16="http://schemas.microsoft.com/office/drawing/2014/main" val="4260302053"/>
                    </a:ext>
                  </a:extLst>
                </a:gridCol>
                <a:gridCol w="974910">
                  <a:extLst>
                    <a:ext uri="{9D8B030D-6E8A-4147-A177-3AD203B41FA5}">
                      <a16:colId xmlns:a16="http://schemas.microsoft.com/office/drawing/2014/main" val="2236669893"/>
                    </a:ext>
                  </a:extLst>
                </a:gridCol>
              </a:tblGrid>
              <a:tr h="850979">
                <a:tc rowSpan="3">
                  <a:txBody>
                    <a:bodyPr/>
                    <a:lstStyle/>
                    <a:p>
                      <a:pPr algn="l"/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Solubility in lung fluids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2</a:t>
                      </a:r>
                    </a:p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Vitro Markers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vivo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GB" sz="16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vivo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</a:t>
                      </a:r>
                      <a:r>
                        <a:rPr lang="en-GB" sz="16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vivo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TIER 6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vivo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167"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Ion Release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(µg Co/ml)</a:t>
                      </a:r>
                      <a:endParaRPr lang="en-GB" sz="1600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Cyto-tox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Hypoxia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Oxid. Stress</a:t>
                      </a: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Genotox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Persist.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Inflamm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 day RDT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 day </a:t>
                      </a:r>
                    </a:p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RDT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Cancer 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4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Int.</a:t>
                      </a:r>
                      <a:endParaRPr lang="en-GB" sz="1600" baseline="30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Alv</a:t>
                      </a: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Lys.</a:t>
                      </a:r>
                      <a:endParaRPr lang="en-GB" sz="16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941" marR="41941" marT="0" marB="0"/>
                </a:tc>
                <a:extLst>
                  <a:ext uri="{0D108BD9-81ED-4DB2-BD59-A6C34878D82A}">
                    <a16:rowId xmlns:a16="http://schemas.microsoft.com/office/drawing/2014/main" val="2306392432"/>
                  </a:ext>
                </a:extLst>
              </a:tr>
              <a:tr h="5230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 metal powder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1907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 dichloride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228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340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446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609486"/>
                  </a:ext>
                </a:extLst>
              </a:tr>
              <a:tr h="3953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 monoxide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9.1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1343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886573"/>
                  </a:ext>
                </a:extLst>
              </a:tr>
              <a:tr h="412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Tricobalt tetraoxide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-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71738509"/>
                  </a:ext>
                </a:extLst>
              </a:tr>
              <a:tr h="412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 </a:t>
                      </a:r>
                      <a:r>
                        <a:rPr lang="en-GB" sz="1600" b="0" i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sulfide</a:t>
                      </a:r>
                      <a:endParaRPr lang="en-GB" sz="16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  <a:endParaRPr lang="en-GB" sz="1600" b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550340"/>
                  </a:ext>
                </a:extLst>
              </a:tr>
              <a:tr h="4122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i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 lithium oxide</a:t>
                      </a:r>
                      <a:endParaRPr lang="en-GB" sz="1600" b="0" i="1" baseline="-25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1941" marR="419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</a:p>
                  </a:txBody>
                  <a:tcPr marL="41941" marR="419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32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4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B3C101-8770-4568-A7C3-1DCDAD87D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1417" b="33563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B8E062-68B4-4B86-A8EB-3A6F9221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47" y="1992383"/>
            <a:ext cx="2817154" cy="4880344"/>
          </a:xfrm>
        </p:spPr>
        <p:txBody>
          <a:bodyPr/>
          <a:lstStyle/>
          <a:p>
            <a:br>
              <a:rPr lang="en-US" dirty="0">
                <a:solidFill>
                  <a:schemeClr val="bg1"/>
                </a:solidFill>
              </a:rPr>
            </a:br>
            <a:endParaRPr lang="de-DE" dirty="0">
              <a:solidFill>
                <a:schemeClr val="bg1"/>
              </a:solidFill>
              <a:latin typeface="Muli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66527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E267D-F8C9-4D25-B314-615A7BF4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651" y="404037"/>
            <a:ext cx="11590029" cy="893823"/>
          </a:xfrm>
        </p:spPr>
        <p:txBody>
          <a:bodyPr/>
          <a:lstStyle/>
          <a:p>
            <a:r>
              <a:rPr lang="en-GB" sz="3200" dirty="0"/>
              <a:t>Overall read across (RA): potential stumbling blocks? </a:t>
            </a:r>
          </a:p>
        </p:txBody>
      </p:sp>
      <p:pic>
        <p:nvPicPr>
          <p:cNvPr id="4" name="Picture 3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1CCA6A3D-220E-46AD-BC84-933DD1F2C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271"/>
            <a:ext cx="3590365" cy="3590365"/>
          </a:xfrm>
          <a:prstGeom prst="rect">
            <a:avLst/>
          </a:prstGeom>
        </p:spPr>
      </p:pic>
      <p:pic>
        <p:nvPicPr>
          <p:cNvPr id="9" name="Picture 8" descr="A picture containing text, food&#10;&#10;Description automatically generated">
            <a:extLst>
              <a:ext uri="{FF2B5EF4-FFF2-40B4-BE49-F238E27FC236}">
                <a16:creationId xmlns:a16="http://schemas.microsoft.com/office/drawing/2014/main" id="{50886CDF-AC7C-4FF5-A961-FB8AFC335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18" y="4303058"/>
            <a:ext cx="679076" cy="6146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414028-F65C-4CE7-A820-AF5320A59039}"/>
              </a:ext>
            </a:extLst>
          </p:cNvPr>
          <p:cNvSpPr txBox="1"/>
          <p:nvPr/>
        </p:nvSpPr>
        <p:spPr>
          <a:xfrm>
            <a:off x="4805082" y="1963271"/>
            <a:ext cx="70735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Muli" panose="00000500000000000000"/>
              </a:rPr>
              <a:t>Do we need to conduct a full carcinogenicity bioassay by inhalation for a poorly reactive substance?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Muli" panose="00000500000000000000"/>
              </a:rPr>
              <a:t>Poorly reactive in lower tiers  = Poorly reactive in higher tier(s) =  Not carcinogenic: is this logic convincing?  </a:t>
            </a:r>
            <a:endParaRPr lang="de-DE" sz="3200" dirty="0">
              <a:latin typeface="Muli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54292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8D412-6436-4407-B38A-33EE2E4C3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Co substances: Read-across approach for inhalation carcinogenicity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5F2DC-9F95-4BC3-8DA7-4A6A3A57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endParaRPr lang="en-GB" dirty="0"/>
          </a:p>
          <a:p>
            <a:pPr marL="514350" indent="-514350">
              <a:buAutoNum type="arabicPeriod" startAt="2"/>
            </a:pP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54CDA7-B9E2-4D83-BAD0-AAD5D315ED36}"/>
              </a:ext>
            </a:extLst>
          </p:cNvPr>
          <p:cNvGrpSpPr/>
          <p:nvPr/>
        </p:nvGrpSpPr>
        <p:grpSpPr>
          <a:xfrm>
            <a:off x="564076" y="1555457"/>
            <a:ext cx="10600759" cy="5317417"/>
            <a:chOff x="1693320" y="620688"/>
            <a:chExt cx="8741162" cy="78482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9D4562-EFB1-4123-876B-E36A3C6B1913}"/>
                </a:ext>
              </a:extLst>
            </p:cNvPr>
            <p:cNvSpPr txBox="1"/>
            <p:nvPr/>
          </p:nvSpPr>
          <p:spPr>
            <a:xfrm>
              <a:off x="2079078" y="902977"/>
              <a:ext cx="1235979" cy="62688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Solubility in lung fluids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049768-03B7-4B34-8165-59462D2BBD71}"/>
                </a:ext>
              </a:extLst>
            </p:cNvPr>
            <p:cNvSpPr txBox="1"/>
            <p:nvPr/>
          </p:nvSpPr>
          <p:spPr>
            <a:xfrm>
              <a:off x="8490913" y="908720"/>
              <a:ext cx="1402538" cy="6268814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Cancer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3F7FE3-4204-4F7C-9FCC-1F16B24523FC}"/>
                </a:ext>
              </a:extLst>
            </p:cNvPr>
            <p:cNvSpPr txBox="1"/>
            <p:nvPr/>
          </p:nvSpPr>
          <p:spPr>
            <a:xfrm>
              <a:off x="7191200" y="908720"/>
              <a:ext cx="1339601" cy="5859979"/>
            </a:xfrm>
            <a:prstGeom prst="rect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Sub-chronic  inflammatory reaction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874CEE-2335-4F87-B3C0-CBDAD3FADD4A}"/>
                </a:ext>
              </a:extLst>
            </p:cNvPr>
            <p:cNvSpPr txBox="1"/>
            <p:nvPr/>
          </p:nvSpPr>
          <p:spPr>
            <a:xfrm>
              <a:off x="5885155" y="907668"/>
              <a:ext cx="1339600" cy="5859979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50000">
                  <a:srgbClr val="FFBF9F"/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Repeat dose inflammatory reaction;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Hyperplasia, metaplasia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E48A093-E904-434B-967F-007BF20C1C52}"/>
                </a:ext>
              </a:extLst>
            </p:cNvPr>
            <p:cNvSpPr txBox="1"/>
            <p:nvPr/>
          </p:nvSpPr>
          <p:spPr>
            <a:xfrm>
              <a:off x="4610419" y="907668"/>
              <a:ext cx="1339600" cy="5859978"/>
            </a:xfrm>
            <a:prstGeom prst="rect">
              <a:avLst/>
            </a:prstGeom>
            <a:gradFill flip="none" rotWithShape="1">
              <a:gsLst>
                <a:gs pos="0">
                  <a:srgbClr val="FF9933"/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Inflammatory reaction after acute inhalation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3E999B-AB27-40B9-8C94-A17E9C3558FD}"/>
                </a:ext>
              </a:extLst>
            </p:cNvPr>
            <p:cNvSpPr txBox="1"/>
            <p:nvPr/>
          </p:nvSpPr>
          <p:spPr>
            <a:xfrm>
              <a:off x="3308826" y="903221"/>
              <a:ext cx="1309891" cy="6268814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FFFF00">
                    <a:tint val="44500"/>
                    <a:satMod val="16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vitro markers:</a:t>
              </a:r>
            </a:p>
            <a:p>
              <a:pPr marL="64163" marR="0" lvl="0" indent="-64163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cytotoxicity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64163" marR="0" lvl="0" indent="-64163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hypoxia</a:t>
              </a:r>
            </a:p>
            <a:p>
              <a:pPr marL="64163" marR="0" lvl="0" indent="-64163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oxid.stress</a:t>
              </a:r>
            </a:p>
            <a:p>
              <a:pPr marL="64163" marR="0" lvl="0" indent="-64163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genotox.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92D0387-C3ED-4C4E-A844-BD71E15074F8}"/>
                </a:ext>
              </a:extLst>
            </p:cNvPr>
            <p:cNvCxnSpPr/>
            <p:nvPr/>
          </p:nvCxnSpPr>
          <p:spPr>
            <a:xfrm>
              <a:off x="2072846" y="7797176"/>
              <a:ext cx="8198944" cy="499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29C4750-075B-4B7D-987A-45056A15CF35}"/>
                </a:ext>
              </a:extLst>
            </p:cNvPr>
            <p:cNvCxnSpPr/>
            <p:nvPr/>
          </p:nvCxnSpPr>
          <p:spPr>
            <a:xfrm flipV="1">
              <a:off x="2072846" y="620688"/>
              <a:ext cx="0" cy="55336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F8056D-5482-4A89-B07B-4EDA29F541C0}"/>
                </a:ext>
              </a:extLst>
            </p:cNvPr>
            <p:cNvSpPr txBox="1"/>
            <p:nvPr/>
          </p:nvSpPr>
          <p:spPr>
            <a:xfrm>
              <a:off x="3304848" y="6498989"/>
              <a:ext cx="1314150" cy="95395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vitro marker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93D7AA-DDF0-4082-9362-6DA5DB032DAE}"/>
                </a:ext>
              </a:extLst>
            </p:cNvPr>
            <p:cNvSpPr txBox="1"/>
            <p:nvPr/>
          </p:nvSpPr>
          <p:spPr>
            <a:xfrm>
              <a:off x="4618719" y="6498991"/>
              <a:ext cx="1332684" cy="95395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Acute inhalation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D2E5C0-501C-424F-B8F3-A9BB133B69E4}"/>
                </a:ext>
              </a:extLst>
            </p:cNvPr>
            <p:cNvSpPr txBox="1"/>
            <p:nvPr/>
          </p:nvSpPr>
          <p:spPr>
            <a:xfrm>
              <a:off x="5954577" y="6498989"/>
              <a:ext cx="1279014" cy="958399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14/28d RDT inhalation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8082CB-8FF4-441B-B4D8-F16CBF02CDBD}"/>
                </a:ext>
              </a:extLst>
            </p:cNvPr>
            <p:cNvSpPr txBox="1"/>
            <p:nvPr/>
          </p:nvSpPr>
          <p:spPr>
            <a:xfrm>
              <a:off x="7712551" y="7923799"/>
              <a:ext cx="2721931" cy="545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Power of information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D304AD-C2D2-4814-B310-D5F580AB592F}"/>
                </a:ext>
              </a:extLst>
            </p:cNvPr>
            <p:cNvSpPr txBox="1"/>
            <p:nvPr/>
          </p:nvSpPr>
          <p:spPr>
            <a:xfrm rot="16200000">
              <a:off x="-590617" y="3432643"/>
              <a:ext cx="4872417" cy="304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Reactivity/Severity of effect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E47D7E-F842-4523-9B90-63DFB30EB956}"/>
                </a:ext>
              </a:extLst>
            </p:cNvPr>
            <p:cNvSpPr txBox="1"/>
            <p:nvPr/>
          </p:nvSpPr>
          <p:spPr>
            <a:xfrm>
              <a:off x="7224754" y="6496033"/>
              <a:ext cx="1314883" cy="96599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90d RDT inhalation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2279A5-09FE-46DB-8650-DA17F79D1785}"/>
                </a:ext>
              </a:extLst>
            </p:cNvPr>
            <p:cNvSpPr txBox="1"/>
            <p:nvPr/>
          </p:nvSpPr>
          <p:spPr>
            <a:xfrm>
              <a:off x="8540642" y="6498989"/>
              <a:ext cx="1352807" cy="9539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Chronic inhalation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4FD739-12E8-45CA-9222-ACCE47088D49}"/>
                </a:ext>
              </a:extLst>
            </p:cNvPr>
            <p:cNvSpPr txBox="1"/>
            <p:nvPr/>
          </p:nvSpPr>
          <p:spPr>
            <a:xfrm>
              <a:off x="3324316" y="4653499"/>
              <a:ext cx="1289278" cy="95395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 vitro marker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5EF057B-7819-4515-A9A3-E389E1E94551}"/>
                </a:ext>
              </a:extLst>
            </p:cNvPr>
            <p:cNvSpPr txBox="1"/>
            <p:nvPr/>
          </p:nvSpPr>
          <p:spPr>
            <a:xfrm>
              <a:off x="4614977" y="4166256"/>
              <a:ext cx="1339601" cy="95395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Acute inhalation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4ABC6D-3F0C-42D6-9B94-C91BF8826D2B}"/>
                </a:ext>
              </a:extLst>
            </p:cNvPr>
            <p:cNvSpPr txBox="1"/>
            <p:nvPr/>
          </p:nvSpPr>
          <p:spPr>
            <a:xfrm>
              <a:off x="5954577" y="3367651"/>
              <a:ext cx="1269173" cy="953950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14/28d RDT inhalation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C33A71-8650-485C-B0DD-B03670ECF8A2}"/>
                </a:ext>
              </a:extLst>
            </p:cNvPr>
            <p:cNvSpPr txBox="1"/>
            <p:nvPr/>
          </p:nvSpPr>
          <p:spPr>
            <a:xfrm>
              <a:off x="7233591" y="2569046"/>
              <a:ext cx="1297209" cy="95395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90d RDT inhalation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841D5C2-2AB1-4475-A9B0-0D5CB9D5CEB7}"/>
                </a:ext>
              </a:extLst>
            </p:cNvPr>
            <p:cNvSpPr txBox="1"/>
            <p:nvPr/>
          </p:nvSpPr>
          <p:spPr>
            <a:xfrm>
              <a:off x="8524469" y="1782541"/>
              <a:ext cx="1368981" cy="95395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Chronic inhalation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A0A3B70-CB44-4D6F-B34F-BA09146A21D4}"/>
                </a:ext>
              </a:extLst>
            </p:cNvPr>
            <p:cNvSpPr txBox="1"/>
            <p:nvPr/>
          </p:nvSpPr>
          <p:spPr>
            <a:xfrm>
              <a:off x="2083707" y="5279576"/>
              <a:ext cx="1235980" cy="218045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Phys-chem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Property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391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332401E-387E-4D3F-A9A2-52C9460A1616}"/>
              </a:ext>
            </a:extLst>
          </p:cNvPr>
          <p:cNvSpPr/>
          <p:nvPr/>
        </p:nvSpPr>
        <p:spPr>
          <a:xfrm>
            <a:off x="231006" y="2699375"/>
            <a:ext cx="943794" cy="53393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2+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ions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FB598F3-8C91-4D0C-AEA1-FB5A37A89395}"/>
              </a:ext>
            </a:extLst>
          </p:cNvPr>
          <p:cNvSpPr/>
          <p:nvPr/>
        </p:nvSpPr>
        <p:spPr>
          <a:xfrm rot="1000658">
            <a:off x="1440570" y="2964519"/>
            <a:ext cx="512629" cy="94934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A2947AC-1B25-4041-8649-22D3E660AB51}"/>
              </a:ext>
            </a:extLst>
          </p:cNvPr>
          <p:cNvSpPr/>
          <p:nvPr/>
        </p:nvSpPr>
        <p:spPr>
          <a:xfrm rot="20504082">
            <a:off x="1410345" y="3612941"/>
            <a:ext cx="512629" cy="320499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3FBBE8-5455-47A1-8B88-DA479A680049}"/>
              </a:ext>
            </a:extLst>
          </p:cNvPr>
          <p:cNvSpPr txBox="1"/>
          <p:nvPr/>
        </p:nvSpPr>
        <p:spPr>
          <a:xfrm>
            <a:off x="1256658" y="2433068"/>
            <a:ext cx="94128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Channels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3D70D42-0B4E-4639-9A8C-F8574A834667}"/>
              </a:ext>
            </a:extLst>
          </p:cNvPr>
          <p:cNvSpPr txBox="1"/>
          <p:nvPr/>
        </p:nvSpPr>
        <p:spPr>
          <a:xfrm>
            <a:off x="1346879" y="4057524"/>
            <a:ext cx="732893" cy="5232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Endo-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cytosis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96A9CB2-87B6-4CD9-B6C7-CF7C680EC742}"/>
              </a:ext>
            </a:extLst>
          </p:cNvPr>
          <p:cNvSpPr/>
          <p:nvPr/>
        </p:nvSpPr>
        <p:spPr>
          <a:xfrm>
            <a:off x="2112260" y="3128759"/>
            <a:ext cx="1294222" cy="5339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Intracellular Co</a:t>
            </a:r>
            <a:r>
              <a:rPr kumimoji="0" lang="en-GB" sz="1400" b="0" i="0" u="none" strike="noStrike" kern="1200" cap="none" spc="0" normalizeH="0" baseline="3000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2+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4AD576-4C54-4D7C-AFB9-63ACC4FF557F}"/>
              </a:ext>
            </a:extLst>
          </p:cNvPr>
          <p:cNvSpPr/>
          <p:nvPr/>
        </p:nvSpPr>
        <p:spPr>
          <a:xfrm>
            <a:off x="3949462" y="4228647"/>
            <a:ext cx="1861953" cy="533937"/>
          </a:xfrm>
          <a:prstGeom prst="roundRect">
            <a:avLst/>
          </a:prstGeom>
          <a:solidFill>
            <a:srgbClr val="FFFF00">
              <a:alpha val="52941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sng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Reactive oxygen species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21646D-A804-4374-B3BD-B08C20D07F16}"/>
              </a:ext>
            </a:extLst>
          </p:cNvPr>
          <p:cNvSpPr/>
          <p:nvPr/>
        </p:nvSpPr>
        <p:spPr>
          <a:xfrm>
            <a:off x="3954118" y="3506221"/>
            <a:ext cx="1861953" cy="533937"/>
          </a:xfrm>
          <a:prstGeom prst="roundRect">
            <a:avLst/>
          </a:prstGeom>
          <a:solidFill>
            <a:srgbClr val="FFFF00">
              <a:alpha val="52941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sngStrike" kern="1200" cap="none" spc="0" normalizeH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Genotoxicity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C5BC398-F39E-4215-B577-DF25880B1DFC}"/>
              </a:ext>
            </a:extLst>
          </p:cNvPr>
          <p:cNvSpPr/>
          <p:nvPr/>
        </p:nvSpPr>
        <p:spPr>
          <a:xfrm>
            <a:off x="3942121" y="2853054"/>
            <a:ext cx="1881769" cy="533937"/>
          </a:xfrm>
          <a:prstGeom prst="roundRect">
            <a:avLst/>
          </a:prstGeom>
          <a:solidFill>
            <a:srgbClr val="FFFF00">
              <a:alpha val="52941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sngStrike" kern="1200" cap="none" spc="0" normalizeH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Cytotoxicity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B735ACB-7064-4B72-88E8-4D26CEB37AC6}"/>
              </a:ext>
            </a:extLst>
          </p:cNvPr>
          <p:cNvSpPr/>
          <p:nvPr/>
        </p:nvSpPr>
        <p:spPr>
          <a:xfrm>
            <a:off x="6261843" y="3106566"/>
            <a:ext cx="1567669" cy="68080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Hypoxia (HIF-1</a:t>
            </a: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α</a:t>
            </a:r>
            <a:r>
              <a:rPr kumimoji="0" lang="el-GR" sz="14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40000"/>
                    <a:lumOff val="6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stabilisation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B157E7C-3003-477C-A6FF-B2819C777722}"/>
              </a:ext>
            </a:extLst>
          </p:cNvPr>
          <p:cNvSpPr/>
          <p:nvPr/>
        </p:nvSpPr>
        <p:spPr>
          <a:xfrm>
            <a:off x="10393325" y="2878445"/>
            <a:ext cx="1567669" cy="10065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Chronic outcome: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3CA55-80C0-48A6-A5CA-46FDF6BD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MoA</a:t>
            </a:r>
            <a:r>
              <a:rPr lang="en-GB" dirty="0"/>
              <a:t> poorly reactive Co compounds – work in progress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43638F9-C2D0-4CB7-990B-F8FB816D71E5}"/>
              </a:ext>
            </a:extLst>
          </p:cNvPr>
          <p:cNvSpPr/>
          <p:nvPr/>
        </p:nvSpPr>
        <p:spPr>
          <a:xfrm rot="13425546" flipH="1">
            <a:off x="4420376" y="585994"/>
            <a:ext cx="4791369" cy="4515025"/>
          </a:xfrm>
          <a:prstGeom prst="arc">
            <a:avLst>
              <a:gd name="adj1" fmla="val 17035591"/>
              <a:gd name="adj2" fmla="val 0"/>
            </a:avLst>
          </a:prstGeom>
          <a:ln w="28575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00549BF-C127-42B4-B886-AE1F4D9A6A2A}"/>
              </a:ext>
            </a:extLst>
          </p:cNvPr>
          <p:cNvSpPr/>
          <p:nvPr/>
        </p:nvSpPr>
        <p:spPr>
          <a:xfrm>
            <a:off x="8272309" y="2276010"/>
            <a:ext cx="1567569" cy="661544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sng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Mutations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A9FCA8-2B98-45F6-9729-E772B8AB5250}"/>
              </a:ext>
            </a:extLst>
          </p:cNvPr>
          <p:cNvSpPr/>
          <p:nvPr/>
        </p:nvSpPr>
        <p:spPr>
          <a:xfrm>
            <a:off x="8294701" y="3935310"/>
            <a:ext cx="1567569" cy="661544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Inflammation (increase in PMN)</a:t>
            </a: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0D55FEC3-D940-4150-80CF-FB088D536CA0}"/>
              </a:ext>
            </a:extLst>
          </p:cNvPr>
          <p:cNvSpPr/>
          <p:nvPr/>
        </p:nvSpPr>
        <p:spPr>
          <a:xfrm rot="16412748">
            <a:off x="4708875" y="3982143"/>
            <a:ext cx="295272" cy="3205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A8762269-0A1E-42F0-92EE-C20978ABB41B}"/>
              </a:ext>
            </a:extLst>
          </p:cNvPr>
          <p:cNvSpPr/>
          <p:nvPr/>
        </p:nvSpPr>
        <p:spPr>
          <a:xfrm rot="13425546" flipV="1">
            <a:off x="2741713" y="2762723"/>
            <a:ext cx="4172065" cy="4011614"/>
          </a:xfrm>
          <a:prstGeom prst="arc">
            <a:avLst>
              <a:gd name="adj1" fmla="val 16198105"/>
              <a:gd name="adj2" fmla="val 0"/>
            </a:avLst>
          </a:prstGeom>
          <a:ln w="28575">
            <a:solidFill>
              <a:schemeClr val="tx1">
                <a:lumMod val="20000"/>
                <a:lumOff val="80000"/>
              </a:schemeClr>
            </a:solidFill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1E6E713-11F6-4C97-AA1E-67B2B195AE39}"/>
              </a:ext>
            </a:extLst>
          </p:cNvPr>
          <p:cNvSpPr/>
          <p:nvPr/>
        </p:nvSpPr>
        <p:spPr>
          <a:xfrm>
            <a:off x="139987" y="3644857"/>
            <a:ext cx="1136674" cy="111772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Poorly soluble Co containing particles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B0244A-090E-4599-8574-9E110B884953}"/>
              </a:ext>
            </a:extLst>
          </p:cNvPr>
          <p:cNvGrpSpPr/>
          <p:nvPr/>
        </p:nvGrpSpPr>
        <p:grpSpPr>
          <a:xfrm rot="2073695">
            <a:off x="6677646" y="5016871"/>
            <a:ext cx="276828" cy="346662"/>
            <a:chOff x="3558457" y="2086406"/>
            <a:chExt cx="276828" cy="346662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DB6A44-9AAD-4251-96EC-73505591E64D}"/>
                </a:ext>
              </a:extLst>
            </p:cNvPr>
            <p:cNvCxnSpPr/>
            <p:nvPr/>
          </p:nvCxnSpPr>
          <p:spPr>
            <a:xfrm>
              <a:off x="3558457" y="2130655"/>
              <a:ext cx="231606" cy="3024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070FE43-20D4-40B5-A41F-C330720ED92A}"/>
                </a:ext>
              </a:extLst>
            </p:cNvPr>
            <p:cNvCxnSpPr/>
            <p:nvPr/>
          </p:nvCxnSpPr>
          <p:spPr>
            <a:xfrm>
              <a:off x="3603679" y="2086406"/>
              <a:ext cx="231606" cy="3024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709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1495-7A30-4968-B557-8B34C754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types of behaviour, two groups of Co compounds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D1CB5-BB43-4DE8-B117-B79983F59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16" y="1637415"/>
            <a:ext cx="5774998" cy="4382386"/>
          </a:xfrm>
        </p:spPr>
        <p:txBody>
          <a:bodyPr>
            <a:normAutofit/>
          </a:bodyPr>
          <a:lstStyle/>
          <a:p>
            <a:r>
              <a:rPr lang="en-GB" sz="2400" dirty="0"/>
              <a:t>If substance all “+” or all “–” across tiers = high confidence </a:t>
            </a:r>
          </a:p>
          <a:p>
            <a:endParaRPr lang="en-GB" sz="2400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“easy” assignment only if no contradictions between tiers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Contradictive results between tiers need to be resolved, by higher tier testing?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>
                <a:sym typeface="Wingdings" panose="05000000000000000000" pitchFamily="2" charset="2"/>
              </a:rPr>
              <a:t>Are there other groups, e.g. with “moderate” responses?  </a:t>
            </a:r>
            <a:endParaRPr lang="en-GB" sz="24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AC688B6C-426F-4D2A-80F9-0EDC58123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908564"/>
              </p:ext>
            </p:extLst>
          </p:nvPr>
        </p:nvGraphicFramePr>
        <p:xfrm>
          <a:off x="6466114" y="1637415"/>
          <a:ext cx="524050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3423">
                  <a:extLst>
                    <a:ext uri="{9D8B030D-6E8A-4147-A177-3AD203B41FA5}">
                      <a16:colId xmlns:a16="http://schemas.microsoft.com/office/drawing/2014/main" val="2916082637"/>
                    </a:ext>
                  </a:extLst>
                </a:gridCol>
                <a:gridCol w="1877078">
                  <a:extLst>
                    <a:ext uri="{9D8B030D-6E8A-4147-A177-3AD203B41FA5}">
                      <a16:colId xmlns:a16="http://schemas.microsoft.com/office/drawing/2014/main" val="2325796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Droid Sans" panose="020B0606030804020204"/>
                        </a:rPr>
                        <a:t>Tier of completed testing</a:t>
                      </a:r>
                      <a:endParaRPr lang="de-DE" sz="2800" dirty="0">
                        <a:latin typeface="Droid Sans" panose="020B06060308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Droid Sans" panose="020B0606030804020204"/>
                        </a:rPr>
                        <a:t>Number of </a:t>
                      </a:r>
                      <a:r>
                        <a:rPr lang="en-GB" sz="2800" dirty="0" err="1">
                          <a:latin typeface="Droid Sans" panose="020B0606030804020204"/>
                        </a:rPr>
                        <a:t>comp’nds</a:t>
                      </a:r>
                      <a:endParaRPr lang="de-DE" sz="2800" dirty="0">
                        <a:latin typeface="Droid Sans" panose="020B06060308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65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Droid Sans" panose="020B0606030804020204"/>
                        </a:rPr>
                        <a:t>1</a:t>
                      </a:r>
                      <a:endParaRPr lang="de-DE" sz="2800" b="1" dirty="0">
                        <a:latin typeface="Droid Sans" panose="020B06060308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Droid Sans" panose="020B0606030804020204"/>
                        </a:rPr>
                        <a:t>24</a:t>
                      </a:r>
                      <a:endParaRPr lang="de-DE" sz="2800" dirty="0">
                        <a:latin typeface="Droid Sans" panose="020B06060308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052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Droid Sans" panose="020B0606030804020204"/>
                        </a:rPr>
                        <a:t>2</a:t>
                      </a:r>
                      <a:endParaRPr lang="de-DE" sz="2800" b="1" dirty="0">
                        <a:latin typeface="Droid Sans" panose="020B06060308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Droid Sans" panose="020B0606030804020204"/>
                        </a:rPr>
                        <a:t>20</a:t>
                      </a:r>
                      <a:endParaRPr lang="de-DE" sz="2800" dirty="0">
                        <a:latin typeface="Droid Sans" panose="020B06060308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803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latin typeface="Droid Sans" panose="020B0606030804020204"/>
                        </a:rPr>
                        <a:t>3</a:t>
                      </a:r>
                      <a:endParaRPr lang="de-DE" sz="2800" b="1" dirty="0">
                        <a:latin typeface="Droid Sans" panose="020B0606030804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Droid Sans" panose="020B0606030804020204"/>
                        </a:rPr>
                        <a:t>11</a:t>
                      </a:r>
                      <a:endParaRPr lang="de-DE" sz="2800" dirty="0">
                        <a:latin typeface="Droid Sans" panose="020B0606030804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40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1" dirty="0"/>
                        <a:t>4</a:t>
                      </a:r>
                      <a:endParaRPr lang="de-DE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3</a:t>
                      </a:r>
                      <a:endParaRPr lang="de-DE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513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i="1" dirty="0"/>
                        <a:t>Clear assignment of group </a:t>
                      </a:r>
                      <a:endParaRPr lang="de-DE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/>
                        <a:t>12</a:t>
                      </a:r>
                      <a:endParaRPr lang="de-DE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416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52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38F0B-7FFC-4756-BCE6-088DCFBA2F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29"/>
          <a:stretch/>
        </p:blipFill>
        <p:spPr>
          <a:xfrm>
            <a:off x="0" y="17926"/>
            <a:ext cx="6221506" cy="3064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7896C5-20E3-4A70-B40A-D0EA7AE7D4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6" y="2460071"/>
            <a:ext cx="6097576" cy="33198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13629-80EE-44DC-B2C3-CAF68B3BD0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4"/>
          <a:stretch/>
        </p:blipFill>
        <p:spPr>
          <a:xfrm>
            <a:off x="6011154" y="2891892"/>
            <a:ext cx="6149762" cy="32333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A2154A-E3A2-4B1C-9A9A-D3A8B7D3D70A}"/>
              </a:ext>
            </a:extLst>
          </p:cNvPr>
          <p:cNvSpPr txBox="1"/>
          <p:nvPr/>
        </p:nvSpPr>
        <p:spPr>
          <a:xfrm>
            <a:off x="69862" y="4984062"/>
            <a:ext cx="12022115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Muli" panose="00000500000000000000"/>
              </a:rPr>
              <a:t>Do we need to conduct a full carcinogenicity bioassay by inhalation</a:t>
            </a:r>
          </a:p>
          <a:p>
            <a:pPr algn="ctr"/>
            <a:r>
              <a:rPr lang="en-US" sz="2800" dirty="0">
                <a:latin typeface="Muli" panose="00000500000000000000"/>
              </a:rPr>
              <a:t>for a poorly reactive substance?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>
                <a:latin typeface="Muli" panose="00000500000000000000"/>
              </a:rPr>
              <a:t>Poorly reactive in lower tiers = Poorly reactive in higher tier(s)  </a:t>
            </a:r>
          </a:p>
          <a:p>
            <a:pPr algn="ctr"/>
            <a:r>
              <a:rPr lang="en-US" sz="2800" dirty="0">
                <a:latin typeface="Muli" panose="00000500000000000000"/>
              </a:rPr>
              <a:t>	=&gt; Not carcinogenic: is this logic convincing?  </a:t>
            </a:r>
            <a:endParaRPr lang="de-DE" sz="2400" dirty="0">
              <a:latin typeface="Muli" panose="0000050000000000000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9756B4-F3BB-43C4-AB8E-024492679D64}"/>
              </a:ext>
            </a:extLst>
          </p:cNvPr>
          <p:cNvGrpSpPr/>
          <p:nvPr/>
        </p:nvGrpSpPr>
        <p:grpSpPr>
          <a:xfrm>
            <a:off x="6275295" y="220126"/>
            <a:ext cx="5468470" cy="2667003"/>
            <a:chOff x="6275295" y="-3"/>
            <a:chExt cx="5468470" cy="266700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4CBB698-DE5D-451E-A812-6B74295D9B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51" r="2790" b="9281"/>
            <a:stretch/>
          </p:blipFill>
          <p:spPr>
            <a:xfrm>
              <a:off x="6275295" y="-3"/>
              <a:ext cx="5419457" cy="266476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A1784ED-C22E-43AF-A5A6-788EA8AD4AA8}"/>
                </a:ext>
              </a:extLst>
            </p:cNvPr>
            <p:cNvSpPr/>
            <p:nvPr/>
          </p:nvSpPr>
          <p:spPr>
            <a:xfrm>
              <a:off x="11367247" y="2455308"/>
              <a:ext cx="376518" cy="2116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2193554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indoor, table, sitting, display&#10;&#10;Description automatically generated">
            <a:extLst>
              <a:ext uri="{FF2B5EF4-FFF2-40B4-BE49-F238E27FC236}">
                <a16:creationId xmlns:a16="http://schemas.microsoft.com/office/drawing/2014/main" id="{A8EAA939-B07F-4BA3-970C-9964A65B2B0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18499" b="25006"/>
          <a:stretch/>
        </p:blipFill>
        <p:spPr>
          <a:xfrm>
            <a:off x="-148352" y="1"/>
            <a:ext cx="1234035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D2171C-756F-4F1A-8C64-CE51D36F19FD}"/>
              </a:ext>
            </a:extLst>
          </p:cNvPr>
          <p:cNvSpPr txBox="1"/>
          <p:nvPr/>
        </p:nvSpPr>
        <p:spPr>
          <a:xfrm>
            <a:off x="2483051" y="1838838"/>
            <a:ext cx="7394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Droid Sans" panose="020B0606030804020204"/>
              </a:rPr>
              <a:t>Acknowledgements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7FD4F-CCFB-44E9-95A2-FFA4D4D96B98}"/>
              </a:ext>
            </a:extLst>
          </p:cNvPr>
          <p:cNvSpPr txBox="1"/>
          <p:nvPr/>
        </p:nvSpPr>
        <p:spPr>
          <a:xfrm>
            <a:off x="1290358" y="3039748"/>
            <a:ext cx="7209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Droid Sans" panose="020B0606030804020204"/>
              </a:rPr>
              <a:t>Test work: D. </a:t>
            </a:r>
            <a:r>
              <a:rPr lang="en-GB" dirty="0" err="1">
                <a:solidFill>
                  <a:schemeClr val="bg1"/>
                </a:solidFill>
                <a:latin typeface="Droid Sans" panose="020B0606030804020204"/>
              </a:rPr>
              <a:t>Lison</a:t>
            </a:r>
            <a:r>
              <a:rPr lang="en-GB" dirty="0">
                <a:solidFill>
                  <a:schemeClr val="bg1"/>
                </a:solidFill>
                <a:latin typeface="Droid Sans" panose="020B0606030804020204"/>
              </a:rPr>
              <a:t>, S. v. d. Brule and team, </a:t>
            </a:r>
            <a:r>
              <a:rPr lang="en-GB" dirty="0" err="1">
                <a:solidFill>
                  <a:schemeClr val="bg1"/>
                </a:solidFill>
                <a:latin typeface="Droid Sans" panose="020B0606030804020204"/>
              </a:rPr>
              <a:t>Toxys</a:t>
            </a:r>
            <a:r>
              <a:rPr lang="en-GB" dirty="0">
                <a:solidFill>
                  <a:schemeClr val="bg1"/>
                </a:solidFill>
                <a:latin typeface="Droid Sans" panose="020B0606030804020204"/>
              </a:rPr>
              <a:t> Team (</a:t>
            </a:r>
            <a:r>
              <a:rPr lang="en-GB" dirty="0" err="1">
                <a:solidFill>
                  <a:schemeClr val="bg1"/>
                </a:solidFill>
                <a:latin typeface="Droid Sans" panose="020B0606030804020204"/>
              </a:rPr>
              <a:t>ToxTracker</a:t>
            </a:r>
            <a:r>
              <a:rPr lang="en-GB" dirty="0">
                <a:solidFill>
                  <a:schemeClr val="bg1"/>
                </a:solidFill>
                <a:latin typeface="Droid Sans" panose="020B0606030804020204"/>
              </a:rPr>
              <a:t>) and others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   Writing method into publication series: all above names, </a:t>
            </a:r>
          </a:p>
          <a:p>
            <a:r>
              <a:rPr lang="en-GB" dirty="0">
                <a:solidFill>
                  <a:schemeClr val="bg1"/>
                </a:solidFill>
              </a:rPr>
              <a:t>     and </a:t>
            </a:r>
            <a:r>
              <a:rPr lang="en-GB" dirty="0" err="1">
                <a:solidFill>
                  <a:schemeClr val="bg1"/>
                </a:solidFill>
              </a:rPr>
              <a:t>i.a.</a:t>
            </a:r>
            <a:r>
              <a:rPr lang="en-GB" dirty="0">
                <a:solidFill>
                  <a:schemeClr val="bg1"/>
                </a:solidFill>
              </a:rPr>
              <a:t> V. </a:t>
            </a:r>
            <a:r>
              <a:rPr lang="en-GB" dirty="0" err="1">
                <a:solidFill>
                  <a:schemeClr val="bg1"/>
                </a:solidFill>
              </a:rPr>
              <a:t>Verougstraete</a:t>
            </a:r>
            <a:r>
              <a:rPr lang="en-GB" dirty="0">
                <a:solidFill>
                  <a:schemeClr val="bg1"/>
                </a:solidFill>
              </a:rPr>
              <a:t>, A. </a:t>
            </a:r>
            <a:r>
              <a:rPr lang="en-GB" dirty="0" err="1">
                <a:solidFill>
                  <a:schemeClr val="bg1"/>
                </a:solidFill>
              </a:rPr>
              <a:t>Burzlaff</a:t>
            </a:r>
            <a:r>
              <a:rPr lang="en-GB" dirty="0">
                <a:solidFill>
                  <a:schemeClr val="bg1"/>
                </a:solidFill>
              </a:rPr>
              <a:t>, S. Verberckmoes, </a:t>
            </a:r>
          </a:p>
          <a:p>
            <a:r>
              <a:rPr lang="en-GB" dirty="0">
                <a:solidFill>
                  <a:schemeClr val="bg1"/>
                </a:solidFill>
              </a:rPr>
              <a:t>            D. </a:t>
            </a:r>
            <a:r>
              <a:rPr lang="en-GB" dirty="0" err="1">
                <a:solidFill>
                  <a:schemeClr val="bg1"/>
                </a:solidFill>
              </a:rPr>
              <a:t>Warheit</a:t>
            </a:r>
            <a:r>
              <a:rPr lang="en-GB" dirty="0">
                <a:solidFill>
                  <a:schemeClr val="bg1"/>
                </a:solidFill>
              </a:rPr>
              <a:t>, P. Marsh, J. Adam and more... </a:t>
            </a:r>
          </a:p>
        </p:txBody>
      </p:sp>
    </p:spTree>
    <p:extLst>
      <p:ext uri="{BB962C8B-B14F-4D97-AF65-F5344CB8AC3E}">
        <p14:creationId xmlns:p14="http://schemas.microsoft.com/office/powerpoint/2010/main" val="87395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3970BE-A46C-4F0D-94FF-5320105031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665"/>
          <a:stretch/>
        </p:blipFill>
        <p:spPr>
          <a:xfrm>
            <a:off x="0" y="0"/>
            <a:ext cx="682752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923C18-B5DD-4E7E-B26B-B8CBAB771309}"/>
              </a:ext>
            </a:extLst>
          </p:cNvPr>
          <p:cNvSpPr txBox="1"/>
          <p:nvPr/>
        </p:nvSpPr>
        <p:spPr>
          <a:xfrm>
            <a:off x="7208520" y="365760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err="1">
                <a:latin typeface="Droid Sans" panose="020B0606030804020204"/>
              </a:rPr>
              <a:t>Thank</a:t>
            </a:r>
            <a:r>
              <a:rPr lang="de-DE" sz="4000" dirty="0">
                <a:latin typeface="Droid Sans" panose="020B0606030804020204"/>
              </a:rPr>
              <a:t> </a:t>
            </a:r>
            <a:r>
              <a:rPr lang="de-DE" sz="4000" dirty="0" err="1">
                <a:latin typeface="Droid Sans" panose="020B0606030804020204"/>
              </a:rPr>
              <a:t>you</a:t>
            </a:r>
            <a:r>
              <a:rPr lang="de-DE" sz="4000" dirty="0">
                <a:latin typeface="Droid Sans" panose="020B0606030804020204"/>
              </a:rPr>
              <a:t> </a:t>
            </a:r>
            <a:r>
              <a:rPr lang="de-DE" sz="4000" dirty="0" err="1">
                <a:latin typeface="Droid Sans" panose="020B0606030804020204"/>
              </a:rPr>
              <a:t>for</a:t>
            </a:r>
            <a:r>
              <a:rPr lang="de-DE" sz="4000" dirty="0">
                <a:latin typeface="Droid Sans" panose="020B0606030804020204"/>
              </a:rPr>
              <a:t> </a:t>
            </a:r>
            <a:r>
              <a:rPr lang="de-DE" sz="4000" dirty="0" err="1">
                <a:latin typeface="Droid Sans" panose="020B0606030804020204"/>
              </a:rPr>
              <a:t>your</a:t>
            </a:r>
            <a:r>
              <a:rPr lang="de-DE" sz="4000" dirty="0">
                <a:latin typeface="Droid Sans" panose="020B0606030804020204"/>
              </a:rPr>
              <a:t> </a:t>
            </a:r>
            <a:r>
              <a:rPr lang="de-DE" sz="4000" dirty="0" err="1">
                <a:latin typeface="Droid Sans" panose="020B0606030804020204"/>
              </a:rPr>
              <a:t>attention</a:t>
            </a:r>
            <a:r>
              <a:rPr lang="de-DE" sz="4000" dirty="0">
                <a:latin typeface="Droid Sans" panose="020B0606030804020204"/>
              </a:rPr>
              <a:t>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84786A-6827-4C7C-8AA2-07C12C6B3C4D}"/>
              </a:ext>
            </a:extLst>
          </p:cNvPr>
          <p:cNvSpPr txBox="1"/>
          <p:nvPr/>
        </p:nvSpPr>
        <p:spPr>
          <a:xfrm>
            <a:off x="7174523" y="2413337"/>
            <a:ext cx="46564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Droid Sans" panose="020B0606030804020204"/>
              </a:rPr>
              <a:t>Ruth Danzeisen </a:t>
            </a:r>
            <a:r>
              <a:rPr lang="de-DE" dirty="0">
                <a:latin typeface="Droid Sans" panose="020B0606030804020204"/>
                <a:hlinkClick r:id="rId4"/>
              </a:rPr>
              <a:t>rdanzeisen@cobaltinstitute.org</a:t>
            </a:r>
            <a:endParaRPr lang="de-DE" dirty="0">
              <a:latin typeface="Droid Sans" panose="020B0606030804020204"/>
            </a:endParaRPr>
          </a:p>
          <a:p>
            <a:endParaRPr lang="de-DE" dirty="0">
              <a:latin typeface="Droid Sans" panose="020B0606030804020204"/>
            </a:endParaRPr>
          </a:p>
          <a:p>
            <a:r>
              <a:rPr lang="de-DE" dirty="0">
                <a:latin typeface="Droid Sans" panose="020B0606030804020204"/>
              </a:rPr>
              <a:t>Vanessa Viegas</a:t>
            </a:r>
          </a:p>
          <a:p>
            <a:r>
              <a:rPr lang="de-DE" dirty="0">
                <a:latin typeface="Droid Sans" panose="020B0606030804020204"/>
                <a:hlinkClick r:id="rId5"/>
              </a:rPr>
              <a:t>vviegas@cobaltinstitute.org</a:t>
            </a:r>
            <a:r>
              <a:rPr lang="de-DE" dirty="0">
                <a:latin typeface="Droid Sans" panose="020B0606030804020204"/>
              </a:rPr>
              <a:t> </a:t>
            </a:r>
          </a:p>
          <a:p>
            <a:endParaRPr lang="de-DE" dirty="0">
              <a:latin typeface="Droid Sans" panose="020B0606030804020204"/>
            </a:endParaRPr>
          </a:p>
          <a:p>
            <a:r>
              <a:rPr lang="de-DE" dirty="0">
                <a:latin typeface="Droid Sans" panose="020B0606030804020204"/>
              </a:rPr>
              <a:t>www.cobaltinstitute.org</a:t>
            </a:r>
          </a:p>
          <a:p>
            <a:r>
              <a:rPr lang="de-DE" dirty="0">
                <a:latin typeface="Droid Sans" panose="020B0606030804020204"/>
              </a:rPr>
              <a:t>www.cobaltreachconsortium.org </a:t>
            </a:r>
          </a:p>
          <a:p>
            <a:endParaRPr lang="de-DE" dirty="0">
              <a:latin typeface="Droid Sans" panose="020B0606030804020204"/>
            </a:endParaRPr>
          </a:p>
          <a:p>
            <a:endParaRPr lang="de-DE" dirty="0">
              <a:latin typeface="Droid Sans" panose="020B0606030804020204"/>
            </a:endParaRPr>
          </a:p>
          <a:p>
            <a:endParaRPr lang="de-DE" dirty="0">
              <a:latin typeface="Droid Sans" panose="020B06060308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3534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shape&#10;&#10;Description automatically generated">
            <a:extLst>
              <a:ext uri="{FF2B5EF4-FFF2-40B4-BE49-F238E27FC236}">
                <a16:creationId xmlns:a16="http://schemas.microsoft.com/office/drawing/2014/main" id="{EB39BB68-C1E4-4131-8C4A-27F5F2D38D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0" y="0"/>
            <a:ext cx="6156959" cy="698668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82AA70-AA5F-4D19-B04E-5924C763C048}"/>
              </a:ext>
            </a:extLst>
          </p:cNvPr>
          <p:cNvSpPr txBox="1"/>
          <p:nvPr/>
        </p:nvSpPr>
        <p:spPr>
          <a:xfrm>
            <a:off x="1935480" y="411480"/>
            <a:ext cx="242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Occurs naturally in rock and soil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C8F91C-D8CF-4253-9BBF-2BFF80D1DA77}"/>
              </a:ext>
            </a:extLst>
          </p:cNvPr>
          <p:cNvSpPr txBox="1"/>
          <p:nvPr/>
        </p:nvSpPr>
        <p:spPr>
          <a:xfrm>
            <a:off x="731520" y="1415772"/>
            <a:ext cx="242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Essential to bacteria and core of Vit B12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C6075C-51FB-4B92-B944-057387B98578}"/>
              </a:ext>
            </a:extLst>
          </p:cNvPr>
          <p:cNvSpPr txBox="1"/>
          <p:nvPr/>
        </p:nvSpPr>
        <p:spPr>
          <a:xfrm>
            <a:off x="259080" y="2873514"/>
            <a:ext cx="242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Transition metal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111464-6781-40FF-B3AF-5DBCC51B1B2B}"/>
              </a:ext>
            </a:extLst>
          </p:cNvPr>
          <p:cNvSpPr txBox="1"/>
          <p:nvPr/>
        </p:nvSpPr>
        <p:spPr>
          <a:xfrm>
            <a:off x="198120" y="408444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Common in biology/nature 2+ ion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2D158D-BF99-4E7B-8E46-54EE1780BE47}"/>
              </a:ext>
            </a:extLst>
          </p:cNvPr>
          <p:cNvSpPr txBox="1"/>
          <p:nvPr/>
        </p:nvSpPr>
        <p:spPr>
          <a:xfrm>
            <a:off x="1211580" y="5679342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Unique properties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BABA15-043F-438D-A50C-95567FCFBC0A}"/>
              </a:ext>
            </a:extLst>
          </p:cNvPr>
          <p:cNvSpPr txBox="1"/>
          <p:nvPr/>
        </p:nvSpPr>
        <p:spPr>
          <a:xfrm>
            <a:off x="7635239" y="411480"/>
            <a:ext cx="2057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Rechargeable batteries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466B2-E590-4161-A09B-91EC56FFBC03}"/>
              </a:ext>
            </a:extLst>
          </p:cNvPr>
          <p:cNvSpPr txBox="1"/>
          <p:nvPr/>
        </p:nvSpPr>
        <p:spPr>
          <a:xfrm>
            <a:off x="9174479" y="1723548"/>
            <a:ext cx="242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Electronics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C717E5-F612-4662-A0DD-AB4B10463990}"/>
              </a:ext>
            </a:extLst>
          </p:cNvPr>
          <p:cNvSpPr txBox="1"/>
          <p:nvPr/>
        </p:nvSpPr>
        <p:spPr>
          <a:xfrm>
            <a:off x="9570719" y="2727840"/>
            <a:ext cx="242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Catalysts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5AD14F-8678-4103-8DA4-01C06EC9E4E4}"/>
              </a:ext>
            </a:extLst>
          </p:cNvPr>
          <p:cNvSpPr txBox="1"/>
          <p:nvPr/>
        </p:nvSpPr>
        <p:spPr>
          <a:xfrm>
            <a:off x="9372599" y="3844629"/>
            <a:ext cx="242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Inks, pigments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B332F9-9BAF-417D-9DA8-43949DEF517F}"/>
              </a:ext>
            </a:extLst>
          </p:cNvPr>
          <p:cNvSpPr txBox="1"/>
          <p:nvPr/>
        </p:nvSpPr>
        <p:spPr>
          <a:xfrm>
            <a:off x="9037319" y="4893709"/>
            <a:ext cx="2423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Alloys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2C4A38-E192-4FAF-B9DD-04241EBB5E37}"/>
              </a:ext>
            </a:extLst>
          </p:cNvPr>
          <p:cNvSpPr txBox="1"/>
          <p:nvPr/>
        </p:nvSpPr>
        <p:spPr>
          <a:xfrm>
            <a:off x="8282940" y="5845167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Hazard profile</a:t>
            </a:r>
            <a:endParaRPr kumimoji="0" lang="de-DE" sz="2000" b="1" i="1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97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2ED8-42ED-4015-B9AB-D84B0E34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“five soluble salts”* hazard profile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262486B0-4113-4B61-ABB0-0AC2D8C48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729111"/>
              </p:ext>
            </p:extLst>
          </p:nvPr>
        </p:nvGraphicFramePr>
        <p:xfrm>
          <a:off x="3457903" y="2220025"/>
          <a:ext cx="8295739" cy="3553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697">
                  <a:extLst>
                    <a:ext uri="{9D8B030D-6E8A-4147-A177-3AD203B41FA5}">
                      <a16:colId xmlns:a16="http://schemas.microsoft.com/office/drawing/2014/main" val="4030231188"/>
                    </a:ext>
                  </a:extLst>
                </a:gridCol>
                <a:gridCol w="1229710">
                  <a:extLst>
                    <a:ext uri="{9D8B030D-6E8A-4147-A177-3AD203B41FA5}">
                      <a16:colId xmlns:a16="http://schemas.microsoft.com/office/drawing/2014/main" val="3832280246"/>
                    </a:ext>
                  </a:extLst>
                </a:gridCol>
                <a:gridCol w="1058560">
                  <a:extLst>
                    <a:ext uri="{9D8B030D-6E8A-4147-A177-3AD203B41FA5}">
                      <a16:colId xmlns:a16="http://schemas.microsoft.com/office/drawing/2014/main" val="2938299405"/>
                    </a:ext>
                  </a:extLst>
                </a:gridCol>
                <a:gridCol w="1333495">
                  <a:extLst>
                    <a:ext uri="{9D8B030D-6E8A-4147-A177-3AD203B41FA5}">
                      <a16:colId xmlns:a16="http://schemas.microsoft.com/office/drawing/2014/main" val="653827543"/>
                    </a:ext>
                  </a:extLst>
                </a:gridCol>
                <a:gridCol w="1564464">
                  <a:extLst>
                    <a:ext uri="{9D8B030D-6E8A-4147-A177-3AD203B41FA5}">
                      <a16:colId xmlns:a16="http://schemas.microsoft.com/office/drawing/2014/main" val="1142743527"/>
                    </a:ext>
                  </a:extLst>
                </a:gridCol>
                <a:gridCol w="1385813">
                  <a:extLst>
                    <a:ext uri="{9D8B030D-6E8A-4147-A177-3AD203B41FA5}">
                      <a16:colId xmlns:a16="http://schemas.microsoft.com/office/drawing/2014/main" val="4291851687"/>
                    </a:ext>
                  </a:extLst>
                </a:gridCol>
              </a:tblGrid>
              <a:tr h="10714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Droid Sans" panose="020B0606030804020204"/>
                        </a:rPr>
                        <a:t>Endpoint</a:t>
                      </a:r>
                      <a:endParaRPr lang="en-GB" sz="320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Skin </a:t>
                      </a: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sens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Resp</a:t>
                      </a: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sens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Germ cell </a:t>
                      </a: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muta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Carc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Repr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642175"/>
                  </a:ext>
                </a:extLst>
              </a:tr>
              <a:tr h="9195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EU CLP section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3.4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3.4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3.5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>
                          <a:effectLst/>
                          <a:latin typeface="Droid Sans" panose="020B0606030804020204"/>
                        </a:rPr>
                        <a:t>3.6</a:t>
                      </a:r>
                      <a:endParaRPr lang="en-GB" sz="440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>
                          <a:effectLst/>
                          <a:latin typeface="Droid Sans" panose="020B0606030804020204"/>
                        </a:rPr>
                        <a:t>3.7</a:t>
                      </a:r>
                      <a:endParaRPr lang="en-GB" sz="440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476260"/>
                  </a:ext>
                </a:extLst>
              </a:tr>
              <a:tr h="15621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Classification</a:t>
                      </a:r>
                      <a:endParaRPr lang="en-GB" sz="3200" dirty="0">
                        <a:effectLst/>
                        <a:latin typeface="Droid Sans" panose="020B06060308040202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category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1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1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2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1B, H350i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1B, H360F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3934692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0EBF68D-CCF8-4C53-A1CC-669E4BD99274}"/>
              </a:ext>
            </a:extLst>
          </p:cNvPr>
          <p:cNvSpPr txBox="1">
            <a:spLocks/>
          </p:cNvSpPr>
          <p:nvPr/>
        </p:nvSpPr>
        <p:spPr>
          <a:xfrm>
            <a:off x="371027" y="2220025"/>
            <a:ext cx="3086876" cy="389390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8BEE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„Clear evidence” for carcinogenic activity of Co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sulfate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 (inhalation exposure) in male/female F344/N rats and male/female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B6C3F1/N“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8BEE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based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 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alveolar/bronchiolar adenoma and carcinoma in the lung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8BEE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41A365-0617-4738-861C-04A34000FB1C}"/>
              </a:ext>
            </a:extLst>
          </p:cNvPr>
          <p:cNvSpPr/>
          <p:nvPr/>
        </p:nvSpPr>
        <p:spPr>
          <a:xfrm>
            <a:off x="8828986" y="2193521"/>
            <a:ext cx="1524000" cy="3553246"/>
          </a:xfrm>
          <a:prstGeom prst="rect">
            <a:avLst/>
          </a:prstGeom>
          <a:solidFill>
            <a:srgbClr val="FF3300">
              <a:alpha val="20000"/>
            </a:srgbClr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927BED-DFB8-4297-8974-185B17664F5A}"/>
              </a:ext>
            </a:extLst>
          </p:cNvPr>
          <p:cNvSpPr txBox="1"/>
          <p:nvPr/>
        </p:nvSpPr>
        <p:spPr>
          <a:xfrm>
            <a:off x="4679577" y="1324364"/>
            <a:ext cx="7368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uli" panose="00000500000000000000"/>
              </a:rPr>
              <a:t>* -dichloride, -sulfate, -dinitrate, -acetate, -carbonate</a:t>
            </a:r>
            <a:endParaRPr lang="de-DE" sz="2400" dirty="0">
              <a:latin typeface="Muli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8620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72ED8-42ED-4015-B9AB-D84B0E348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 metal hazard profile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262486B0-4113-4B61-ABB0-0AC2D8C482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169682"/>
              </p:ext>
            </p:extLst>
          </p:nvPr>
        </p:nvGraphicFramePr>
        <p:xfrm>
          <a:off x="3457903" y="2220025"/>
          <a:ext cx="8295739" cy="3840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697">
                  <a:extLst>
                    <a:ext uri="{9D8B030D-6E8A-4147-A177-3AD203B41FA5}">
                      <a16:colId xmlns:a16="http://schemas.microsoft.com/office/drawing/2014/main" val="4030231188"/>
                    </a:ext>
                  </a:extLst>
                </a:gridCol>
                <a:gridCol w="1229710">
                  <a:extLst>
                    <a:ext uri="{9D8B030D-6E8A-4147-A177-3AD203B41FA5}">
                      <a16:colId xmlns:a16="http://schemas.microsoft.com/office/drawing/2014/main" val="3832280246"/>
                    </a:ext>
                  </a:extLst>
                </a:gridCol>
                <a:gridCol w="1058560">
                  <a:extLst>
                    <a:ext uri="{9D8B030D-6E8A-4147-A177-3AD203B41FA5}">
                      <a16:colId xmlns:a16="http://schemas.microsoft.com/office/drawing/2014/main" val="2938299405"/>
                    </a:ext>
                  </a:extLst>
                </a:gridCol>
                <a:gridCol w="1333495">
                  <a:extLst>
                    <a:ext uri="{9D8B030D-6E8A-4147-A177-3AD203B41FA5}">
                      <a16:colId xmlns:a16="http://schemas.microsoft.com/office/drawing/2014/main" val="653827543"/>
                    </a:ext>
                  </a:extLst>
                </a:gridCol>
                <a:gridCol w="1564464">
                  <a:extLst>
                    <a:ext uri="{9D8B030D-6E8A-4147-A177-3AD203B41FA5}">
                      <a16:colId xmlns:a16="http://schemas.microsoft.com/office/drawing/2014/main" val="1142743527"/>
                    </a:ext>
                  </a:extLst>
                </a:gridCol>
                <a:gridCol w="1385813">
                  <a:extLst>
                    <a:ext uri="{9D8B030D-6E8A-4147-A177-3AD203B41FA5}">
                      <a16:colId xmlns:a16="http://schemas.microsoft.com/office/drawing/2014/main" val="4291851687"/>
                    </a:ext>
                  </a:extLst>
                </a:gridCol>
              </a:tblGrid>
              <a:tr h="1157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>
                          <a:effectLst/>
                          <a:latin typeface="Droid Sans" panose="020B0606030804020204"/>
                        </a:rPr>
                        <a:t>Endpoint</a:t>
                      </a:r>
                      <a:endParaRPr lang="en-GB" sz="320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Skin </a:t>
                      </a: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sens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Resp</a:t>
                      </a: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 </a:t>
                      </a: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sens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Germ cell </a:t>
                      </a: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muta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Carc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 err="1">
                          <a:effectLst/>
                          <a:latin typeface="Droid Sans" panose="020B0606030804020204"/>
                        </a:rPr>
                        <a:t>Repr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94642175"/>
                  </a:ext>
                </a:extLst>
              </a:tr>
              <a:tr h="9938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EU CLP section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3.4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3.4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3.5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>
                          <a:effectLst/>
                          <a:latin typeface="Droid Sans" panose="020B0606030804020204"/>
                        </a:rPr>
                        <a:t>3.6</a:t>
                      </a:r>
                      <a:endParaRPr lang="en-GB" sz="440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>
                          <a:effectLst/>
                          <a:latin typeface="Droid Sans" panose="020B0606030804020204"/>
                        </a:rPr>
                        <a:t>3.7</a:t>
                      </a:r>
                      <a:endParaRPr lang="en-GB" sz="440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5476260"/>
                  </a:ext>
                </a:extLst>
              </a:tr>
              <a:tr h="1688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Classification</a:t>
                      </a:r>
                      <a:endParaRPr lang="en-GB" sz="3200" dirty="0">
                        <a:effectLst/>
                        <a:latin typeface="Droid Sans" panose="020B060603080402020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  <a:latin typeface="Droid Sans" panose="020B0606030804020204"/>
                        </a:rPr>
                        <a:t>category</a:t>
                      </a:r>
                      <a:endParaRPr lang="en-GB" sz="32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1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1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2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1B, H350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200" dirty="0">
                          <a:effectLst/>
                          <a:latin typeface="Droid Sans" panose="020B0606030804020204"/>
                        </a:rPr>
                        <a:t>1B, H360F</a:t>
                      </a:r>
                      <a:endParaRPr lang="en-GB" sz="4400" dirty="0">
                        <a:effectLst/>
                        <a:latin typeface="Droid Sans" panose="020B0606030804020204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3934692"/>
                  </a:ext>
                </a:extLst>
              </a:tr>
            </a:tbl>
          </a:graphicData>
        </a:graphic>
      </p:graphicFrame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0EBF68D-CCF8-4C53-A1CC-669E4BD99274}"/>
              </a:ext>
            </a:extLst>
          </p:cNvPr>
          <p:cNvSpPr txBox="1">
            <a:spLocks/>
          </p:cNvSpPr>
          <p:nvPr/>
        </p:nvSpPr>
        <p:spPr>
          <a:xfrm>
            <a:off x="371027" y="2220025"/>
            <a:ext cx="3086876" cy="401941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8BEE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„Clear evidence” for carcinogenic activity of Co metal powder (inhalation exposure) in male/female F344/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Ntac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 rats and male/female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B6C3F1/N“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8BEE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based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 on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A4A9C">
                    <a:lumMod val="75000"/>
                    <a:lumOff val="25000"/>
                  </a:srgbClr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alveolar/bronchiolar adenoma and carcinoma in the lung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88BEE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A4A9C">
                  <a:lumMod val="75000"/>
                  <a:lumOff val="25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41A365-0617-4738-861C-04A34000FB1C}"/>
              </a:ext>
            </a:extLst>
          </p:cNvPr>
          <p:cNvSpPr/>
          <p:nvPr/>
        </p:nvSpPr>
        <p:spPr>
          <a:xfrm>
            <a:off x="8808583" y="2193521"/>
            <a:ext cx="1524000" cy="3866670"/>
          </a:xfrm>
          <a:prstGeom prst="rect">
            <a:avLst/>
          </a:prstGeom>
          <a:solidFill>
            <a:srgbClr val="FF3300">
              <a:alpha val="20000"/>
            </a:srgbClr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67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CA55-80C0-48A6-A5CA-46FDF6BD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MoA</a:t>
            </a:r>
            <a:r>
              <a:rPr lang="en-GB" dirty="0"/>
              <a:t> “as we now it”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001BA9-EB27-4A2B-9830-BBCC90775A06}"/>
              </a:ext>
            </a:extLst>
          </p:cNvPr>
          <p:cNvGrpSpPr/>
          <p:nvPr/>
        </p:nvGrpSpPr>
        <p:grpSpPr>
          <a:xfrm>
            <a:off x="231006" y="2433068"/>
            <a:ext cx="11729988" cy="2329516"/>
            <a:chOff x="231006" y="2712254"/>
            <a:chExt cx="11729988" cy="232951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332401E-387E-4D3F-A9A2-52C9460A1616}"/>
                </a:ext>
              </a:extLst>
            </p:cNvPr>
            <p:cNvSpPr/>
            <p:nvPr/>
          </p:nvSpPr>
          <p:spPr>
            <a:xfrm>
              <a:off x="231006" y="2978561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2+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ions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9FB598F3-8C91-4D0C-AEA1-FB5A37A89395}"/>
                </a:ext>
              </a:extLst>
            </p:cNvPr>
            <p:cNvSpPr/>
            <p:nvPr/>
          </p:nvSpPr>
          <p:spPr>
            <a:xfrm rot="1000658">
              <a:off x="1408203" y="3238960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2D229BE-7096-4563-8947-29A219D67131}"/>
                </a:ext>
              </a:extLst>
            </p:cNvPr>
            <p:cNvSpPr/>
            <p:nvPr/>
          </p:nvSpPr>
          <p:spPr>
            <a:xfrm>
              <a:off x="231006" y="3805703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 particles</a:t>
              </a: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4A2947AC-1B25-4041-8649-22D3E660AB51}"/>
                </a:ext>
              </a:extLst>
            </p:cNvPr>
            <p:cNvSpPr/>
            <p:nvPr/>
          </p:nvSpPr>
          <p:spPr>
            <a:xfrm rot="20504082">
              <a:off x="1410345" y="3892127"/>
              <a:ext cx="512629" cy="320499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83FBBE8-5455-47A1-8B88-DA479A680049}"/>
                </a:ext>
              </a:extLst>
            </p:cNvPr>
            <p:cNvSpPr txBox="1"/>
            <p:nvPr/>
          </p:nvSpPr>
          <p:spPr>
            <a:xfrm>
              <a:off x="1256658" y="2712254"/>
              <a:ext cx="941283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Ion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Channels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3D70D42-0B4E-4639-9A8C-F8574A834667}"/>
                </a:ext>
              </a:extLst>
            </p:cNvPr>
            <p:cNvSpPr txBox="1"/>
            <p:nvPr/>
          </p:nvSpPr>
          <p:spPr>
            <a:xfrm>
              <a:off x="1346879" y="4336710"/>
              <a:ext cx="732893" cy="523220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Endo-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cytosis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6A9CB2-87B6-4CD9-B6C7-CF7C680EC742}"/>
                </a:ext>
              </a:extLst>
            </p:cNvPr>
            <p:cNvSpPr/>
            <p:nvPr/>
          </p:nvSpPr>
          <p:spPr>
            <a:xfrm>
              <a:off x="2112260" y="3407945"/>
              <a:ext cx="1294222" cy="53393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Intracellular Co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2+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C4AD576-4C54-4D7C-AFB9-63ACC4FF557F}"/>
                </a:ext>
              </a:extLst>
            </p:cNvPr>
            <p:cNvSpPr/>
            <p:nvPr/>
          </p:nvSpPr>
          <p:spPr>
            <a:xfrm>
              <a:off x="3949462" y="4507833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Reactive oxygen species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E21646D-A804-4374-B3BD-B08C20D07F16}"/>
                </a:ext>
              </a:extLst>
            </p:cNvPr>
            <p:cNvSpPr/>
            <p:nvPr/>
          </p:nvSpPr>
          <p:spPr>
            <a:xfrm>
              <a:off x="3937537" y="3819323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Genotoxicity 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C5BC398-F39E-4215-B577-DF25880B1DFC}"/>
                </a:ext>
              </a:extLst>
            </p:cNvPr>
            <p:cNvSpPr/>
            <p:nvPr/>
          </p:nvSpPr>
          <p:spPr>
            <a:xfrm>
              <a:off x="3942121" y="3132240"/>
              <a:ext cx="1881769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Cytotoxicity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B735ACB-7064-4B72-88E8-4D26CEB37AC6}"/>
                </a:ext>
              </a:extLst>
            </p:cNvPr>
            <p:cNvSpPr/>
            <p:nvPr/>
          </p:nvSpPr>
          <p:spPr>
            <a:xfrm>
              <a:off x="6261843" y="3385752"/>
              <a:ext cx="1567669" cy="680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Hypoxia (HIF-1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r>
                <a:rPr kumimoji="0" lang="el-GR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stabilisation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34013E1-9810-4448-8701-52F0D30A0E8C}"/>
                </a:ext>
              </a:extLst>
            </p:cNvPr>
            <p:cNvSpPr/>
            <p:nvPr/>
          </p:nvSpPr>
          <p:spPr>
            <a:xfrm>
              <a:off x="8294701" y="3384846"/>
              <a:ext cx="1567569" cy="661544"/>
            </a:xfrm>
            <a:prstGeom prst="roundRect">
              <a:avLst/>
            </a:prstGeom>
            <a:solidFill>
              <a:srgbClr val="FF996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Metabolic shift / angiogenesis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2B157E7C-3003-477C-A6FF-B2819C777722}"/>
                </a:ext>
              </a:extLst>
            </p:cNvPr>
            <p:cNvSpPr/>
            <p:nvPr/>
          </p:nvSpPr>
          <p:spPr>
            <a:xfrm>
              <a:off x="10393325" y="3157631"/>
              <a:ext cx="1567669" cy="1006525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Alveolar and bronchiolar adenoma and carcinoma</a:t>
              </a: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09241E59-8272-4184-90DE-99735D565C03}"/>
                </a:ext>
              </a:extLst>
            </p:cNvPr>
            <p:cNvSpPr/>
            <p:nvPr/>
          </p:nvSpPr>
          <p:spPr>
            <a:xfrm>
              <a:off x="3518249" y="3545743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Arrow: Right 3">
              <a:extLst>
                <a:ext uri="{FF2B5EF4-FFF2-40B4-BE49-F238E27FC236}">
                  <a16:creationId xmlns:a16="http://schemas.microsoft.com/office/drawing/2014/main" id="{E4751AC4-B333-4DCD-B2C2-96650258E025}"/>
                </a:ext>
              </a:extLst>
            </p:cNvPr>
            <p:cNvSpPr/>
            <p:nvPr/>
          </p:nvSpPr>
          <p:spPr>
            <a:xfrm>
              <a:off x="5943186" y="3545746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Arrow: Right 4">
              <a:extLst>
                <a:ext uri="{FF2B5EF4-FFF2-40B4-BE49-F238E27FC236}">
                  <a16:creationId xmlns:a16="http://schemas.microsoft.com/office/drawing/2014/main" id="{9D271011-DDD6-432B-A7C1-70551BCE9CD7}"/>
                </a:ext>
              </a:extLst>
            </p:cNvPr>
            <p:cNvSpPr/>
            <p:nvPr/>
          </p:nvSpPr>
          <p:spPr>
            <a:xfrm>
              <a:off x="7902776" y="3547874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5B96E01A-3557-4544-A744-530A4277CABC}"/>
                </a:ext>
              </a:extLst>
            </p:cNvPr>
            <p:cNvSpPr/>
            <p:nvPr/>
          </p:nvSpPr>
          <p:spPr>
            <a:xfrm>
              <a:off x="9962900" y="3545749"/>
              <a:ext cx="295272" cy="320500"/>
            </a:xfrm>
            <a:prstGeom prst="rightArrow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8" name="Arc 37">
            <a:extLst>
              <a:ext uri="{FF2B5EF4-FFF2-40B4-BE49-F238E27FC236}">
                <a16:creationId xmlns:a16="http://schemas.microsoft.com/office/drawing/2014/main" id="{51731180-D585-418F-95F5-04B577A03F58}"/>
              </a:ext>
            </a:extLst>
          </p:cNvPr>
          <p:cNvSpPr/>
          <p:nvPr/>
        </p:nvSpPr>
        <p:spPr>
          <a:xfrm rot="8883565">
            <a:off x="370572" y="550024"/>
            <a:ext cx="4791369" cy="4515025"/>
          </a:xfrm>
          <a:prstGeom prst="arc">
            <a:avLst/>
          </a:prstGeom>
          <a:ln w="28575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26DBD35-0088-40C7-86DB-6C3B24DAB982}"/>
              </a:ext>
            </a:extLst>
          </p:cNvPr>
          <p:cNvSpPr txBox="1"/>
          <p:nvPr/>
        </p:nvSpPr>
        <p:spPr>
          <a:xfrm>
            <a:off x="1826687" y="5040120"/>
            <a:ext cx="194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Surface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corrosion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8DCA9E0-C68B-4076-A48A-22CE7366D49F}"/>
              </a:ext>
            </a:extLst>
          </p:cNvPr>
          <p:cNvSpPr txBox="1"/>
          <p:nvPr/>
        </p:nvSpPr>
        <p:spPr>
          <a:xfrm>
            <a:off x="7856815" y="6214233"/>
            <a:ext cx="3725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Adapted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from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Lison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 et al 2018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Critical Reviews in Toxicology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Volume 48,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Issue 7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 </a:t>
            </a:r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043638F9-C2D0-4CB7-990B-F8FB816D71E5}"/>
              </a:ext>
            </a:extLst>
          </p:cNvPr>
          <p:cNvSpPr/>
          <p:nvPr/>
        </p:nvSpPr>
        <p:spPr>
          <a:xfrm rot="13425546" flipH="1">
            <a:off x="4420376" y="585994"/>
            <a:ext cx="4791369" cy="4515025"/>
          </a:xfrm>
          <a:prstGeom prst="arc">
            <a:avLst>
              <a:gd name="adj1" fmla="val 17035591"/>
              <a:gd name="adj2" fmla="val 0"/>
            </a:avLst>
          </a:prstGeom>
          <a:ln w="28575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A877D96-FE3A-4377-BBEB-5B28B72FDCA6}"/>
              </a:ext>
            </a:extLst>
          </p:cNvPr>
          <p:cNvSpPr/>
          <p:nvPr/>
        </p:nvSpPr>
        <p:spPr>
          <a:xfrm>
            <a:off x="3915627" y="2157731"/>
            <a:ext cx="1881769" cy="533937"/>
          </a:xfrm>
          <a:prstGeom prst="roundRect">
            <a:avLst/>
          </a:prstGeom>
          <a:solidFill>
            <a:srgbClr val="FFFF00">
              <a:alpha val="52941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DNA repair, apoptosis</a:t>
            </a:r>
          </a:p>
        </p:txBody>
      </p:sp>
      <p:sp>
        <p:nvSpPr>
          <p:cNvPr id="47" name="Arrow: Up 46">
            <a:extLst>
              <a:ext uri="{FF2B5EF4-FFF2-40B4-BE49-F238E27FC236}">
                <a16:creationId xmlns:a16="http://schemas.microsoft.com/office/drawing/2014/main" id="{78E9B8A2-E89A-4889-86F3-CE8275A0E1EF}"/>
              </a:ext>
            </a:extLst>
          </p:cNvPr>
          <p:cNvSpPr/>
          <p:nvPr/>
        </p:nvSpPr>
        <p:spPr>
          <a:xfrm rot="3091944">
            <a:off x="3236068" y="2374590"/>
            <a:ext cx="280020" cy="802770"/>
          </a:xfrm>
          <a:prstGeom prst="upArrow">
            <a:avLst/>
          </a:prstGeom>
          <a:solidFill>
            <a:srgbClr val="FF99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00549BF-C127-42B4-B886-AE1F4D9A6A2A}"/>
              </a:ext>
            </a:extLst>
          </p:cNvPr>
          <p:cNvSpPr/>
          <p:nvPr/>
        </p:nvSpPr>
        <p:spPr>
          <a:xfrm>
            <a:off x="8272309" y="2276010"/>
            <a:ext cx="1567569" cy="661544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Mutations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A9FCA8-2B98-45F6-9729-E772B8AB5250}"/>
              </a:ext>
            </a:extLst>
          </p:cNvPr>
          <p:cNvSpPr/>
          <p:nvPr/>
        </p:nvSpPr>
        <p:spPr>
          <a:xfrm>
            <a:off x="8294701" y="3935310"/>
            <a:ext cx="1567569" cy="661544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Inflammation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11E162F-038D-4005-B41A-F71703932E68}"/>
              </a:ext>
            </a:extLst>
          </p:cNvPr>
          <p:cNvGrpSpPr/>
          <p:nvPr/>
        </p:nvGrpSpPr>
        <p:grpSpPr>
          <a:xfrm>
            <a:off x="3598213" y="2271936"/>
            <a:ext cx="276828" cy="346662"/>
            <a:chOff x="3558457" y="2086406"/>
            <a:chExt cx="276828" cy="346662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910F661-5BA6-44C1-894D-FAF5B0650540}"/>
                </a:ext>
              </a:extLst>
            </p:cNvPr>
            <p:cNvCxnSpPr/>
            <p:nvPr/>
          </p:nvCxnSpPr>
          <p:spPr>
            <a:xfrm>
              <a:off x="3558457" y="2130655"/>
              <a:ext cx="231606" cy="3024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71A20B1-316D-43AF-A490-BBC89ACBFFB9}"/>
                </a:ext>
              </a:extLst>
            </p:cNvPr>
            <p:cNvCxnSpPr/>
            <p:nvPr/>
          </p:nvCxnSpPr>
          <p:spPr>
            <a:xfrm>
              <a:off x="3603679" y="2086406"/>
              <a:ext cx="231606" cy="30241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0D55FEC3-D940-4150-80CF-FB088D536CA0}"/>
              </a:ext>
            </a:extLst>
          </p:cNvPr>
          <p:cNvSpPr/>
          <p:nvPr/>
        </p:nvSpPr>
        <p:spPr>
          <a:xfrm rot="16412748">
            <a:off x="4708875" y="3982143"/>
            <a:ext cx="295272" cy="320500"/>
          </a:xfrm>
          <a:prstGeom prst="righ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A8762269-0A1E-42F0-92EE-C20978ABB41B}"/>
              </a:ext>
            </a:extLst>
          </p:cNvPr>
          <p:cNvSpPr/>
          <p:nvPr/>
        </p:nvSpPr>
        <p:spPr>
          <a:xfrm rot="13425546" flipV="1">
            <a:off x="2741713" y="2762723"/>
            <a:ext cx="4172065" cy="4011614"/>
          </a:xfrm>
          <a:prstGeom prst="arc">
            <a:avLst>
              <a:gd name="adj1" fmla="val 16198105"/>
              <a:gd name="adj2" fmla="val 0"/>
            </a:avLst>
          </a:prstGeom>
          <a:ln w="28575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AEE27490-5279-469D-8133-92C5766A9CF8}"/>
              </a:ext>
            </a:extLst>
          </p:cNvPr>
          <p:cNvSpPr/>
          <p:nvPr/>
        </p:nvSpPr>
        <p:spPr>
          <a:xfrm rot="13618768" flipV="1">
            <a:off x="4907020" y="1670015"/>
            <a:ext cx="4172065" cy="4011614"/>
          </a:xfrm>
          <a:prstGeom prst="arc">
            <a:avLst>
              <a:gd name="adj1" fmla="val 16198105"/>
              <a:gd name="adj2" fmla="val 0"/>
            </a:avLst>
          </a:prstGeom>
          <a:ln w="28575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172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3CA55-80C0-48A6-A5CA-46FDF6BDF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Selection of markers for testing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8001BA9-EB27-4A2B-9830-BBCC90775A06}"/>
              </a:ext>
            </a:extLst>
          </p:cNvPr>
          <p:cNvGrpSpPr/>
          <p:nvPr/>
        </p:nvGrpSpPr>
        <p:grpSpPr>
          <a:xfrm>
            <a:off x="231006" y="2699375"/>
            <a:ext cx="7598506" cy="2063209"/>
            <a:chOff x="231006" y="2978561"/>
            <a:chExt cx="7598506" cy="206320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332401E-387E-4D3F-A9A2-52C9460A1616}"/>
                </a:ext>
              </a:extLst>
            </p:cNvPr>
            <p:cNvSpPr/>
            <p:nvPr/>
          </p:nvSpPr>
          <p:spPr>
            <a:xfrm>
              <a:off x="231006" y="2978561"/>
              <a:ext cx="943794" cy="533937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</a:t>
              </a:r>
              <a:r>
                <a:rPr kumimoji="0" lang="en-GB" sz="14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2+</a:t>
              </a: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ions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C4AD576-4C54-4D7C-AFB9-63ACC4FF557F}"/>
                </a:ext>
              </a:extLst>
            </p:cNvPr>
            <p:cNvSpPr/>
            <p:nvPr/>
          </p:nvSpPr>
          <p:spPr>
            <a:xfrm>
              <a:off x="3949462" y="4507833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Reactive oxygen species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BE21646D-A804-4374-B3BD-B08C20D07F16}"/>
                </a:ext>
              </a:extLst>
            </p:cNvPr>
            <p:cNvSpPr/>
            <p:nvPr/>
          </p:nvSpPr>
          <p:spPr>
            <a:xfrm>
              <a:off x="3937537" y="3819323"/>
              <a:ext cx="1861953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Genotoxicity 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C5BC398-F39E-4215-B577-DF25880B1DFC}"/>
                </a:ext>
              </a:extLst>
            </p:cNvPr>
            <p:cNvSpPr/>
            <p:nvPr/>
          </p:nvSpPr>
          <p:spPr>
            <a:xfrm>
              <a:off x="3942121" y="3132240"/>
              <a:ext cx="1881769" cy="533937"/>
            </a:xfrm>
            <a:prstGeom prst="roundRect">
              <a:avLst/>
            </a:prstGeom>
            <a:solidFill>
              <a:srgbClr val="FFFF00">
                <a:alpha val="52941"/>
              </a:srgb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Cytotoxicity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B735ACB-7064-4B72-88E8-4D26CEB37AC6}"/>
                </a:ext>
              </a:extLst>
            </p:cNvPr>
            <p:cNvSpPr/>
            <p:nvPr/>
          </p:nvSpPr>
          <p:spPr>
            <a:xfrm>
              <a:off x="6261843" y="3385752"/>
              <a:ext cx="1567669" cy="68080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Hypoxia (HIF-1</a:t>
              </a:r>
              <a:r>
                <a: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α</a:t>
              </a:r>
              <a:r>
                <a:rPr kumimoji="0" lang="el-GR" sz="1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A4A9C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stabilisation</a:t>
              </a:r>
              <a:endPara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600549BF-C127-42B4-B886-AE1F4D9A6A2A}"/>
              </a:ext>
            </a:extLst>
          </p:cNvPr>
          <p:cNvSpPr/>
          <p:nvPr/>
        </p:nvSpPr>
        <p:spPr>
          <a:xfrm>
            <a:off x="8272309" y="2276010"/>
            <a:ext cx="1567569" cy="661544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Mutations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ABA9FCA8-2B98-45F6-9729-E772B8AB5250}"/>
              </a:ext>
            </a:extLst>
          </p:cNvPr>
          <p:cNvSpPr/>
          <p:nvPr/>
        </p:nvSpPr>
        <p:spPr>
          <a:xfrm>
            <a:off x="8294701" y="3935310"/>
            <a:ext cx="1567569" cy="661544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Inflammation</a:t>
            </a:r>
          </a:p>
        </p:txBody>
      </p:sp>
    </p:spTree>
    <p:extLst>
      <p:ext uri="{BB962C8B-B14F-4D97-AF65-F5344CB8AC3E}">
        <p14:creationId xmlns:p14="http://schemas.microsoft.com/office/powerpoint/2010/main" val="86501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61495-7A30-4968-B557-8B34C754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Limited </a:t>
            </a:r>
            <a:r>
              <a:rPr lang="de-DE" dirty="0" err="1"/>
              <a:t>testing</a:t>
            </a:r>
            <a:r>
              <a:rPr lang="de-DE" dirty="0"/>
              <a:t> – </a:t>
            </a:r>
            <a:r>
              <a:rPr lang="de-DE" dirty="0" err="1"/>
              <a:t>why</a:t>
            </a:r>
            <a:r>
              <a:rPr lang="de-DE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D1CB5-BB43-4DE8-B117-B79983F59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More than 25 Co compounds in Cobalt Institute Portfolio</a:t>
            </a:r>
          </a:p>
          <a:p>
            <a:r>
              <a:rPr lang="en-GB" sz="2800" dirty="0"/>
              <a:t>Many more Co compounds in use</a:t>
            </a:r>
          </a:p>
          <a:p>
            <a:r>
              <a:rPr lang="en-GB" sz="2800" dirty="0"/>
              <a:t>Cannot test each compound in a carcinogenicity study (animal welfare, timing, cost) </a:t>
            </a:r>
          </a:p>
          <a:p>
            <a:r>
              <a:rPr lang="en-GB" sz="2800" dirty="0"/>
              <a:t>Need to clarify presence of hazard seen in some Co compounds (e.g. Co metal) versus other less studied compounds</a:t>
            </a:r>
          </a:p>
          <a:p>
            <a:r>
              <a:rPr lang="en-GB" sz="2800" dirty="0"/>
              <a:t>Desire to use least hazardous substance in any (industrial) application</a:t>
            </a:r>
          </a:p>
        </p:txBody>
      </p:sp>
    </p:spTree>
    <p:extLst>
      <p:ext uri="{BB962C8B-B14F-4D97-AF65-F5344CB8AC3E}">
        <p14:creationId xmlns:p14="http://schemas.microsoft.com/office/powerpoint/2010/main" val="3621758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23E6-8F7E-4D91-AB51-EEF460D21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Comparison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 Co compounds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2C2C6-6E90-4781-B810-F055E2EC2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114" y="1503741"/>
            <a:ext cx="5288997" cy="1414757"/>
          </a:xfrm>
        </p:spPr>
        <p:txBody>
          <a:bodyPr anchor="ctr" anchorCtr="0"/>
          <a:lstStyle/>
          <a:p>
            <a:pPr algn="ctr"/>
            <a:r>
              <a:rPr lang="de-DE" sz="3200" dirty="0">
                <a:solidFill>
                  <a:schemeClr val="accent6"/>
                </a:solidFill>
              </a:rPr>
              <a:t>Co </a:t>
            </a:r>
            <a:r>
              <a:rPr lang="de-DE" sz="3200" dirty="0" err="1">
                <a:solidFill>
                  <a:schemeClr val="accent6"/>
                </a:solidFill>
              </a:rPr>
              <a:t>metal</a:t>
            </a:r>
            <a:r>
              <a:rPr lang="de-DE" sz="3200" dirty="0">
                <a:solidFill>
                  <a:schemeClr val="accent6"/>
                </a:solidFill>
              </a:rPr>
              <a:t> </a:t>
            </a:r>
            <a:r>
              <a:rPr lang="de-DE" sz="3200" dirty="0" err="1">
                <a:solidFill>
                  <a:schemeClr val="accent6"/>
                </a:solidFill>
              </a:rPr>
              <a:t>powder</a:t>
            </a:r>
            <a:r>
              <a:rPr lang="de-DE" sz="32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59028-21A5-4257-A66B-C2523DD8E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116" y="4620745"/>
            <a:ext cx="5288996" cy="1235766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FF3300"/>
                </a:solidFill>
              </a:rPr>
              <a:t>99.99% Co</a:t>
            </a:r>
          </a:p>
          <a:p>
            <a:r>
              <a:rPr lang="en-GB" sz="2400" dirty="0">
                <a:solidFill>
                  <a:srgbClr val="FF3300"/>
                </a:solidFill>
              </a:rPr>
              <a:t>Known hazard profile for chronic endpoints and </a:t>
            </a:r>
            <a:r>
              <a:rPr lang="en-GB" sz="2400" dirty="0" err="1">
                <a:solidFill>
                  <a:srgbClr val="FF3300"/>
                </a:solidFill>
              </a:rPr>
              <a:t>Carc</a:t>
            </a:r>
            <a:r>
              <a:rPr lang="en-GB" sz="2400" dirty="0">
                <a:solidFill>
                  <a:srgbClr val="FF3300"/>
                </a:solidFill>
              </a:rPr>
              <a:t>, </a:t>
            </a:r>
            <a:r>
              <a:rPr lang="en-GB" sz="2400" dirty="0" err="1">
                <a:solidFill>
                  <a:srgbClr val="FF3300"/>
                </a:solidFill>
              </a:rPr>
              <a:t>Muta</a:t>
            </a:r>
            <a:r>
              <a:rPr lang="en-GB" sz="2400" dirty="0">
                <a:solidFill>
                  <a:srgbClr val="FF3300"/>
                </a:solidFill>
              </a:rPr>
              <a:t>, </a:t>
            </a:r>
            <a:r>
              <a:rPr lang="en-GB" sz="2400" dirty="0" err="1">
                <a:solidFill>
                  <a:srgbClr val="FF3300"/>
                </a:solidFill>
              </a:rPr>
              <a:t>Repr</a:t>
            </a:r>
            <a:endParaRPr lang="en-GB" sz="2400" dirty="0">
              <a:solidFill>
                <a:srgbClr val="FF3300"/>
              </a:solidFill>
            </a:endParaRPr>
          </a:p>
          <a:p>
            <a:endParaRPr lang="en-GB" sz="2400" dirty="0">
              <a:solidFill>
                <a:srgbClr val="FF33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8B99D-9877-4F83-B9B1-E505DCE45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1503741"/>
            <a:ext cx="5178758" cy="1414757"/>
          </a:xfrm>
        </p:spPr>
        <p:txBody>
          <a:bodyPr anchor="ctr" anchorCtr="0"/>
          <a:lstStyle/>
          <a:p>
            <a:pPr algn="ctr"/>
            <a:r>
              <a:rPr lang="de-DE" sz="3200" dirty="0">
                <a:solidFill>
                  <a:schemeClr val="accent6"/>
                </a:solidFill>
              </a:rPr>
              <a:t>Co</a:t>
            </a:r>
            <a:r>
              <a:rPr lang="de-DE" sz="3200" baseline="-25000" dirty="0">
                <a:solidFill>
                  <a:schemeClr val="accent6"/>
                </a:solidFill>
              </a:rPr>
              <a:t>3</a:t>
            </a:r>
            <a:r>
              <a:rPr lang="de-DE" sz="3200" dirty="0">
                <a:solidFill>
                  <a:schemeClr val="accent6"/>
                </a:solidFill>
              </a:rPr>
              <a:t>O</a:t>
            </a:r>
            <a:r>
              <a:rPr lang="de-DE" sz="3200" baseline="-25000" dirty="0">
                <a:solidFill>
                  <a:schemeClr val="accent6"/>
                </a:solidFill>
              </a:rPr>
              <a:t>4</a:t>
            </a:r>
            <a:r>
              <a:rPr lang="de-DE" sz="3200" dirty="0">
                <a:solidFill>
                  <a:schemeClr val="accent6"/>
                </a:solidFill>
              </a:rPr>
              <a:t> </a:t>
            </a:r>
            <a:r>
              <a:rPr lang="de-DE" sz="3200" dirty="0" err="1">
                <a:solidFill>
                  <a:schemeClr val="accent6"/>
                </a:solidFill>
              </a:rPr>
              <a:t>powder</a:t>
            </a:r>
            <a:endParaRPr lang="de-DE" sz="3200" dirty="0">
              <a:solidFill>
                <a:schemeClr val="accent6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DF784D-DCB2-4FD2-892E-ACF77F1B5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0" y="4620745"/>
            <a:ext cx="5178758" cy="1938992"/>
          </a:xfrm>
        </p:spPr>
        <p:txBody>
          <a:bodyPr>
            <a:normAutofit lnSpcReduction="10000"/>
          </a:bodyPr>
          <a:lstStyle/>
          <a:p>
            <a:r>
              <a:rPr lang="en-GB" sz="2400" dirty="0">
                <a:solidFill>
                  <a:srgbClr val="FF3300"/>
                </a:solidFill>
              </a:rPr>
              <a:t>72.4% Co</a:t>
            </a:r>
          </a:p>
          <a:p>
            <a:r>
              <a:rPr lang="en-GB" sz="2400" dirty="0">
                <a:solidFill>
                  <a:srgbClr val="FF3300"/>
                </a:solidFill>
              </a:rPr>
              <a:t>Hazard profile for chronic endpoints (</a:t>
            </a:r>
            <a:r>
              <a:rPr lang="en-GB" sz="2400" dirty="0" err="1">
                <a:solidFill>
                  <a:srgbClr val="FF3300"/>
                </a:solidFill>
              </a:rPr>
              <a:t>Carc</a:t>
            </a:r>
            <a:r>
              <a:rPr lang="en-GB" sz="2400" dirty="0">
                <a:solidFill>
                  <a:srgbClr val="FF3300"/>
                </a:solidFill>
              </a:rPr>
              <a:t>, </a:t>
            </a:r>
            <a:r>
              <a:rPr lang="en-GB" sz="2400" dirty="0" err="1">
                <a:solidFill>
                  <a:srgbClr val="FF3300"/>
                </a:solidFill>
              </a:rPr>
              <a:t>Repr</a:t>
            </a:r>
            <a:r>
              <a:rPr lang="en-GB" sz="2400" dirty="0">
                <a:solidFill>
                  <a:srgbClr val="FF3300"/>
                </a:solidFill>
              </a:rPr>
              <a:t>) not fully known</a:t>
            </a:r>
          </a:p>
          <a:p>
            <a:r>
              <a:rPr lang="en-GB" sz="2400" dirty="0">
                <a:solidFill>
                  <a:srgbClr val="FF3300"/>
                </a:solidFill>
              </a:rPr>
              <a:t>No classification for </a:t>
            </a:r>
            <a:r>
              <a:rPr lang="en-GB" sz="2400" dirty="0" err="1">
                <a:solidFill>
                  <a:srgbClr val="FF3300"/>
                </a:solidFill>
              </a:rPr>
              <a:t>Muta</a:t>
            </a:r>
            <a:endParaRPr lang="en-GB" sz="2400" dirty="0">
              <a:solidFill>
                <a:srgbClr val="FF33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A2394-283E-4A09-964B-49BBD4C900F0}"/>
              </a:ext>
            </a:extLst>
          </p:cNvPr>
          <p:cNvSpPr txBox="1"/>
          <p:nvPr/>
        </p:nvSpPr>
        <p:spPr>
          <a:xfrm>
            <a:off x="2676939" y="2598139"/>
            <a:ext cx="6626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Powder form with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inhalability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 / respirability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Low water solubility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A4A9C"/>
                </a:solidFill>
                <a:latin typeface="Droid Sans" panose="020B0606030804020204"/>
              </a:rPr>
              <a:t>High Co content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A4A9C"/>
              </a:solidFill>
              <a:effectLst/>
              <a:uLnTx/>
              <a:uFillTx/>
              <a:latin typeface="Droid Sans" panose="020B0606030804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Many uses, high tonnage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A4A9C"/>
                </a:solidFill>
                <a:effectLst/>
                <a:uLnTx/>
                <a:uFillTx/>
                <a:latin typeface="Droid Sans" panose="020B0606030804020204"/>
                <a:ea typeface="+mn-ea"/>
                <a:cs typeface="+mn-cs"/>
              </a:rPr>
              <a:t>High purity grades suitable for testing</a:t>
            </a:r>
          </a:p>
        </p:txBody>
      </p:sp>
    </p:spTree>
    <p:extLst>
      <p:ext uri="{BB962C8B-B14F-4D97-AF65-F5344CB8AC3E}">
        <p14:creationId xmlns:p14="http://schemas.microsoft.com/office/powerpoint/2010/main" val="30297868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NT">
      <a:dk1>
        <a:srgbClr val="0A4A9C"/>
      </a:dk1>
      <a:lt1>
        <a:sysClr val="window" lastClr="FFFFFF"/>
      </a:lt1>
      <a:dk2>
        <a:srgbClr val="0A4A9C"/>
      </a:dk2>
      <a:lt2>
        <a:srgbClr val="FFFFFF"/>
      </a:lt2>
      <a:accent1>
        <a:srgbClr val="188BEE"/>
      </a:accent1>
      <a:accent2>
        <a:srgbClr val="0A4A9C"/>
      </a:accent2>
      <a:accent3>
        <a:srgbClr val="211DB9"/>
      </a:accent3>
      <a:accent4>
        <a:srgbClr val="188BEE"/>
      </a:accent4>
      <a:accent5>
        <a:srgbClr val="33AEFA"/>
      </a:accent5>
      <a:accent6>
        <a:srgbClr val="051D72"/>
      </a:accent6>
      <a:hlink>
        <a:srgbClr val="188BEE"/>
      </a:hlink>
      <a:folHlink>
        <a:srgbClr val="33AEFA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17054</TotalTime>
  <Words>1767</Words>
  <Application>Microsoft Office PowerPoint</Application>
  <PresentationFormat>Widescreen</PresentationFormat>
  <Paragraphs>617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Droid Sans</vt:lpstr>
      <vt:lpstr>Muli</vt:lpstr>
      <vt:lpstr>Tw Cen MT</vt:lpstr>
      <vt:lpstr>Wingdings</vt:lpstr>
      <vt:lpstr>Wingdings 3</vt:lpstr>
      <vt:lpstr>Ion Boardroom</vt:lpstr>
      <vt:lpstr>ARA case study  A tiered approach to the assessment of inhaled cobalt compounds</vt:lpstr>
      <vt:lpstr> </vt:lpstr>
      <vt:lpstr>PowerPoint Presentation</vt:lpstr>
      <vt:lpstr>Co “five soluble salts”* hazard profile</vt:lpstr>
      <vt:lpstr>Co metal hazard profile</vt:lpstr>
      <vt:lpstr>MoA “as we now it”</vt:lpstr>
      <vt:lpstr>Selection of markers for testing</vt:lpstr>
      <vt:lpstr>Limited testing – why? </vt:lpstr>
      <vt:lpstr>Comparison of 2 Co compounds</vt:lpstr>
      <vt:lpstr>Markers and test systems</vt:lpstr>
      <vt:lpstr>Tier 1: Release of the Co2+ cation </vt:lpstr>
      <vt:lpstr>Tier 1: potential stumbling blocks? </vt:lpstr>
      <vt:lpstr>Tier 2: Biomarkers for cytotox, genotox, hypoxia, oxidative stress</vt:lpstr>
      <vt:lpstr>Tier 2: potential stumbling blocks? </vt:lpstr>
      <vt:lpstr>Tier 3: ‘Persistent’ inflammation</vt:lpstr>
      <vt:lpstr>Tier 3: potential stumbling blocks? </vt:lpstr>
      <vt:lpstr>Tier 4: 28-day RDT inhalation study with tricobalt tetraoxide </vt:lpstr>
      <vt:lpstr>Tier 4: potential stumbling blocks? </vt:lpstr>
      <vt:lpstr>Tiered approach results</vt:lpstr>
      <vt:lpstr>Overall read across (RA): potential stumbling blocks? </vt:lpstr>
      <vt:lpstr>Co substances: Read-across approach for inhalation carcinogenicity</vt:lpstr>
      <vt:lpstr>MoA poorly reactive Co compounds – work in progress</vt:lpstr>
      <vt:lpstr>Two types of behaviour, two groups of Co compounds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Viegas</dc:creator>
  <cp:lastModifiedBy>Ruth Danzeisen</cp:lastModifiedBy>
  <cp:revision>306</cp:revision>
  <dcterms:created xsi:type="dcterms:W3CDTF">2020-03-31T13:59:27Z</dcterms:created>
  <dcterms:modified xsi:type="dcterms:W3CDTF">2021-02-22T11:15:49Z</dcterms:modified>
</cp:coreProperties>
</file>